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9" r:id="rId5"/>
    <p:sldId id="260" r:id="rId6"/>
    <p:sldId id="261" r:id="rId7"/>
    <p:sldId id="262" r:id="rId8"/>
    <p:sldId id="258" r:id="rId9"/>
    <p:sldId id="265" r:id="rId10"/>
    <p:sldId id="268" r:id="rId11"/>
    <p:sldId id="273" r:id="rId12"/>
    <p:sldId id="266" r:id="rId13"/>
    <p:sldId id="272" r:id="rId14"/>
    <p:sldId id="270" r:id="rId15"/>
    <p:sldId id="269" r:id="rId16"/>
    <p:sldId id="267" r:id="rId17"/>
    <p:sldId id="271" r:id="rId18"/>
    <p:sldId id="275" r:id="rId19"/>
    <p:sldId id="274" r:id="rId20"/>
    <p:sldId id="277" r:id="rId21"/>
    <p:sldId id="278" r:id="rId22"/>
    <p:sldId id="279" r:id="rId23"/>
    <p:sldId id="280" r:id="rId24"/>
    <p:sldId id="281" r:id="rId25"/>
    <p:sldId id="283" r:id="rId26"/>
    <p:sldId id="284" r:id="rId27"/>
    <p:sldId id="282" r:id="rId28"/>
    <p:sldId id="285" r:id="rId29"/>
    <p:sldId id="286" r:id="rId30"/>
    <p:sldId id="28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5BC46B-FF6B-4247-9D46-9433EB15551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58A4722-6FE0-4D1E-B899-4CED9AFA5B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B0EC317-E466-435C-A7D8-02B8119888ED}"/>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5" name="Нижний колонтитул 4">
            <a:extLst>
              <a:ext uri="{FF2B5EF4-FFF2-40B4-BE49-F238E27FC236}">
                <a16:creationId xmlns:a16="http://schemas.microsoft.com/office/drawing/2014/main" id="{1971D30E-06AA-4693-8063-E9062AE7881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197475D-9723-406E-996F-347C823C6359}"/>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185404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9114BE-9208-4876-97E7-5C035B6A6D05}"/>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0D75141-AE18-417A-AABB-E1F2E31A58BC}"/>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C543B65-DDF8-475C-BC2D-B909D96B035D}"/>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5" name="Нижний колонтитул 4">
            <a:extLst>
              <a:ext uri="{FF2B5EF4-FFF2-40B4-BE49-F238E27FC236}">
                <a16:creationId xmlns:a16="http://schemas.microsoft.com/office/drawing/2014/main" id="{9B878BE3-D322-4DDD-9E26-C36A11AE279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601B66C-29FD-4732-B7E5-B2A220CADEA6}"/>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2866421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842A10F-A277-4990-9AD6-48926ACE248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54C4E6A-7DF6-4E7A-A2B1-3E966031148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9174CDD-C174-48E4-8421-820545656E49}"/>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5" name="Нижний колонтитул 4">
            <a:extLst>
              <a:ext uri="{FF2B5EF4-FFF2-40B4-BE49-F238E27FC236}">
                <a16:creationId xmlns:a16="http://schemas.microsoft.com/office/drawing/2014/main" id="{818EF430-1666-4583-90D9-0CD755D7093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46D7972-B498-4F04-9BD7-66C5E9A5FFF0}"/>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101529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F133AA-C9BC-4CCE-B74B-D41BDE7D541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BC15342-B1A0-4FD3-BAD5-4425C3827F4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D1339F0-8ADD-4B9F-8411-619D7B4DB4B4}"/>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5" name="Нижний колонтитул 4">
            <a:extLst>
              <a:ext uri="{FF2B5EF4-FFF2-40B4-BE49-F238E27FC236}">
                <a16:creationId xmlns:a16="http://schemas.microsoft.com/office/drawing/2014/main" id="{983B2E4D-062F-4879-A149-B70E5E41B6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C6EF0BC-3712-40FD-8739-2585C48C6133}"/>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1929451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FFE65-06CF-4D26-BCAA-CC74C304FBD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31E2839-B7FE-4790-A9DF-127B88D8E4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7138D87-013C-418D-8719-AD9E144EC827}"/>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5" name="Нижний колонтитул 4">
            <a:extLst>
              <a:ext uri="{FF2B5EF4-FFF2-40B4-BE49-F238E27FC236}">
                <a16:creationId xmlns:a16="http://schemas.microsoft.com/office/drawing/2014/main" id="{3BBD796A-1AA7-4B65-8620-6624148B227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97AF8F1-2DFB-4DBE-98D8-0604A62B5C52}"/>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44833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856202-31D5-4A4F-9CC6-9894FDC4D75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DEC4C51-42A6-4614-85A0-512F6C7AE6C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02FA09B-B94E-4464-8C59-38311AC314D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5DD0D02-40EB-488B-807E-A7478CB1C268}"/>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6" name="Нижний колонтитул 5">
            <a:extLst>
              <a:ext uri="{FF2B5EF4-FFF2-40B4-BE49-F238E27FC236}">
                <a16:creationId xmlns:a16="http://schemas.microsoft.com/office/drawing/2014/main" id="{8C0D138A-CBA3-4CE3-B92D-DC2DE89F70C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D682F84-9741-4B3D-A6E5-DDECC011B093}"/>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3767527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6C7AEB-D89B-4153-B939-33905F510F6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F1236FD0-DD6D-4DB3-8BC1-046CF66852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5E170C2-CF93-4525-9E12-AD3E8320D05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1B5C4D7B-DAA9-4738-82FF-6EF13CD2D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6EEFA55-52DE-4401-B53B-9820E56A6B6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186BC94-EA3F-4B75-8515-86E2B0F83E78}"/>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8" name="Нижний колонтитул 7">
            <a:extLst>
              <a:ext uri="{FF2B5EF4-FFF2-40B4-BE49-F238E27FC236}">
                <a16:creationId xmlns:a16="http://schemas.microsoft.com/office/drawing/2014/main" id="{46C9B38A-EF24-417F-9217-9CA48559639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621BDF5B-BC0B-4C48-9EE8-3FD185A5DE2E}"/>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593165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700E53-F5AD-45E9-B61E-BDCCA4B3001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9FA3A32-FB8B-4EE3-813D-C32760BB76FB}"/>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4" name="Нижний колонтитул 3">
            <a:extLst>
              <a:ext uri="{FF2B5EF4-FFF2-40B4-BE49-F238E27FC236}">
                <a16:creationId xmlns:a16="http://schemas.microsoft.com/office/drawing/2014/main" id="{974E2B5F-94E0-47F4-B0C8-445FC7225197}"/>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B0EAABD-C686-4854-9CC0-EE6E5A64233C}"/>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1236667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B8B93B94-8A2B-42FD-BF90-ADED2D914B05}"/>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3" name="Нижний колонтитул 2">
            <a:extLst>
              <a:ext uri="{FF2B5EF4-FFF2-40B4-BE49-F238E27FC236}">
                <a16:creationId xmlns:a16="http://schemas.microsoft.com/office/drawing/2014/main" id="{F7C814F5-791F-4032-8673-A92D2543116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CF2EA27-7F75-4AEA-BF95-34E12F40A3D5}"/>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4128418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6A629A-B5D1-4CB3-A318-831AC266E70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A1FE2C31-F2C6-4FDD-AB78-D97BB1B8EC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47DF4DE8-3D79-481B-AB03-BEFAF0A43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8643A3-0E9B-438D-94BF-26320AB1952A}"/>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6" name="Нижний колонтитул 5">
            <a:extLst>
              <a:ext uri="{FF2B5EF4-FFF2-40B4-BE49-F238E27FC236}">
                <a16:creationId xmlns:a16="http://schemas.microsoft.com/office/drawing/2014/main" id="{D07F8076-E9F2-4A53-9352-0E832B2EEF7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12AD601-62DC-4F03-B08E-6F9FB6B3383E}"/>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1808619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986B0B-B6BA-4252-85CB-F785C7A3756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9B6CE5F9-C33D-4D8D-9CFA-51F9480C7C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4FAB7657-AD56-4F78-BE05-6290CE7E99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DEA2C92-CA24-4339-AE9C-D92D00C36447}"/>
              </a:ext>
            </a:extLst>
          </p:cNvPr>
          <p:cNvSpPr>
            <a:spLocks noGrp="1"/>
          </p:cNvSpPr>
          <p:nvPr>
            <p:ph type="dt" sz="half" idx="10"/>
          </p:nvPr>
        </p:nvSpPr>
        <p:spPr/>
        <p:txBody>
          <a:bodyPr/>
          <a:lstStyle/>
          <a:p>
            <a:fld id="{1FF8F1E2-5D7B-497A-A194-C70B7A45BC96}" type="datetimeFigureOut">
              <a:rPr lang="ru-RU" smtClean="0"/>
              <a:t>15.01.2020</a:t>
            </a:fld>
            <a:endParaRPr lang="ru-RU"/>
          </a:p>
        </p:txBody>
      </p:sp>
      <p:sp>
        <p:nvSpPr>
          <p:cNvPr id="6" name="Нижний колонтитул 5">
            <a:extLst>
              <a:ext uri="{FF2B5EF4-FFF2-40B4-BE49-F238E27FC236}">
                <a16:creationId xmlns:a16="http://schemas.microsoft.com/office/drawing/2014/main" id="{8E3FC3E9-6895-4FCB-B4F5-672C38FC482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654F2F8-38E9-4AFD-8109-4BC0966E8B27}"/>
              </a:ext>
            </a:extLst>
          </p:cNvPr>
          <p:cNvSpPr>
            <a:spLocks noGrp="1"/>
          </p:cNvSpPr>
          <p:nvPr>
            <p:ph type="sldNum" sz="quarter" idx="12"/>
          </p:nvPr>
        </p:nvSpPr>
        <p:spPr/>
        <p:txBody>
          <a:bodyPr/>
          <a:lstStyle/>
          <a:p>
            <a:fld id="{1B14CC7D-1B98-499D-9856-47DF355D5DB7}" type="slidenum">
              <a:rPr lang="ru-RU" smtClean="0"/>
              <a:t>‹#›</a:t>
            </a:fld>
            <a:endParaRPr lang="ru-RU"/>
          </a:p>
        </p:txBody>
      </p:sp>
    </p:spTree>
    <p:extLst>
      <p:ext uri="{BB962C8B-B14F-4D97-AF65-F5344CB8AC3E}">
        <p14:creationId xmlns:p14="http://schemas.microsoft.com/office/powerpoint/2010/main" val="3651518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E1F3A4-BAB0-43D3-8C27-F6836A4C5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A0A3B26-8BFA-49EE-B834-467E6D8B09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BF83EC-7BEC-4313-AA31-C9B334E992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F8F1E2-5D7B-497A-A194-C70B7A45BC96}" type="datetimeFigureOut">
              <a:rPr lang="ru-RU" smtClean="0"/>
              <a:t>15.01.2020</a:t>
            </a:fld>
            <a:endParaRPr lang="ru-RU"/>
          </a:p>
        </p:txBody>
      </p:sp>
      <p:sp>
        <p:nvSpPr>
          <p:cNvPr id="5" name="Нижний колонтитул 4">
            <a:extLst>
              <a:ext uri="{FF2B5EF4-FFF2-40B4-BE49-F238E27FC236}">
                <a16:creationId xmlns:a16="http://schemas.microsoft.com/office/drawing/2014/main" id="{A38408E3-0E4F-471F-839A-6791422703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E9FC5DD1-ADF0-4A92-A047-403A60AB8E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4CC7D-1B98-499D-9856-47DF355D5DB7}" type="slidenum">
              <a:rPr lang="ru-RU" smtClean="0"/>
              <a:t>‹#›</a:t>
            </a:fld>
            <a:endParaRPr lang="ru-RU"/>
          </a:p>
        </p:txBody>
      </p:sp>
    </p:spTree>
    <p:extLst>
      <p:ext uri="{BB962C8B-B14F-4D97-AF65-F5344CB8AC3E}">
        <p14:creationId xmlns:p14="http://schemas.microsoft.com/office/powerpoint/2010/main" val="249972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bsnews.com/news/apple-watch-saves-life-hard-fall-apple-watch-series-4-falling-emergency-bob-burdett/" TargetMode="External"/><Relationship Id="rId7" Type="http://schemas.openxmlformats.org/officeDocument/2006/relationships/hyperlink" Target="https://www.hackread.com/7-times-apple-watch-saved-lives/" TargetMode="Externa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9to5mac.com/2018/12/11/apple-watch-ecg-saves-life-a-fib/" TargetMode="External"/><Relationship Id="rId5" Type="http://schemas.openxmlformats.org/officeDocument/2006/relationships/hyperlink" Target="https://nypost.com/2019/11/23/apple-watch-saved-a-grandmas-life-by-catching-heart-condition/" TargetMode="External"/><Relationship Id="rId4" Type="http://schemas.openxmlformats.org/officeDocument/2006/relationships/hyperlink" Target="https://www.thesun.co.uk/news/9507102/mans-life-saved-apple-watch-deadly-hear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jp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hyperlink" Target="https://www.youtube.com/watch?v=cBRgoQGn6gQ" TargetMode="External"/><Relationship Id="rId5" Type="http://schemas.openxmlformats.org/officeDocument/2006/relationships/image" Target="../media/image35.jp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hyperlink" Target="https://www.forbes.com/sites/cognitiveworld/2019/03/15/how-ai-can-and-will-predict-disasters" TargetMode="External"/><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8" Type="http://schemas.openxmlformats.org/officeDocument/2006/relationships/hyperlink" Target="https://www.amazonrobotics.com/#/" TargetMode="External"/><Relationship Id="rId3" Type="http://schemas.openxmlformats.org/officeDocument/2006/relationships/image" Target="../media/image43.jpg"/><Relationship Id="rId7" Type="http://schemas.openxmlformats.org/officeDocument/2006/relationships/hyperlink" Target="https://en.wikipedia.org/wiki/Sophia_(robot)" TargetMode="Externa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hyperlink" Target="https://www.youtube.com/user/BostonDynamics" TargetMode="External"/><Relationship Id="rId4" Type="http://schemas.openxmlformats.org/officeDocument/2006/relationships/image" Target="../media/image44.jp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ideo" Target="https://www.youtube.com/embed/kopoLzvh5jY?feature=oembed"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iki.cs.hse.ru/%D0%92%D0%B2%D0%B5%D0%B4%D0%B5%D0%BD%D0%B8%D0%B5_%D0%B2_%D0%B0%D0%BD%D0%B0%D0%BB%D0%B8%D0%B7_%D0%B4%D0%B0%D0%BD%D0%BD%D1%8B%D1%85_(%D0%BC%D0%B0%D0%B9%D0%BD%D0%BE%D1%80_%D0%98%D0%90%D0%94)"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g"/></Relationships>
</file>

<file path=ppt/slides/_rels/slide21.xml.rels><?xml version="1.0" encoding="UTF-8" standalone="yes"?>
<Relationships xmlns="http://schemas.openxmlformats.org/package/2006/relationships"><Relationship Id="rId8" Type="http://schemas.openxmlformats.org/officeDocument/2006/relationships/hyperlink" Target="https://www.theverge.com/2019/7/22/20703578/microsoft-openai-investment-partnership-1-billion-azure-artificial-general-intelligence-agi" TargetMode="External"/><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hyperlink" Target="https://www.wired.com/story/facebook-quietly-enters-starcraft-war-for-ai-bots-and-loses/" TargetMode="External"/><Relationship Id="rId2" Type="http://schemas.openxmlformats.org/officeDocument/2006/relationships/hyperlink" Target="https://www.wired.com/story/poker-playing-robot-goes-to-pentagon/" TargetMode="Externa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hyperlink" Target="https://vc.ru/flood/26141-sberbank-holdem" TargetMode="External"/><Relationship Id="rId10" Type="http://schemas.openxmlformats.org/officeDocument/2006/relationships/image" Target="../media/image56.png"/><Relationship Id="rId4" Type="http://schemas.openxmlformats.org/officeDocument/2006/relationships/image" Target="../media/image52.jpg"/><Relationship Id="rId9" Type="http://schemas.openxmlformats.org/officeDocument/2006/relationships/image" Target="../media/image55.jpg"/></Relationships>
</file>

<file path=ppt/slides/_rels/slide2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hitech.vesti.ru/article/1170183/" TargetMode="External"/><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hyperlink" Target="https://www.christies.com/features/A-collaboration-between-two-artists-one-human-one-a-machine-9332-1.aspx" TargetMode="External"/><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alktotransformer.com/" TargetMode="External"/><Relationship Id="rId2" Type="http://schemas.openxmlformats.org/officeDocument/2006/relationships/image" Target="../media/image63.jp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2.xml"/><Relationship Id="rId1" Type="http://schemas.openxmlformats.org/officeDocument/2006/relationships/video" Target="https://www.youtube.com/embed/kqKgCB4hJw4?feature=oembed" TargetMode="Externa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hyperlink" Target="https://ru.wikipedia.org/wiki/FindFace" TargetMode="External"/><Relationship Id="rId7" Type="http://schemas.openxmlformats.org/officeDocument/2006/relationships/hyperlink" Target="https://www.inkstonenews.com/tech/chinas-facial-recognition-tech-catches-fugitive-jacky-cheung-concert/article/2141560" TargetMode="Externa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hyperlink" Target="https://findface.pro/blog/ochertania-budushego-ot-ntechlab-raspoznavanie-siluetov/" TargetMode="External"/><Relationship Id="rId10" Type="http://schemas.openxmlformats.org/officeDocument/2006/relationships/hyperlink" Target="https://www.facefirst.com/blog/amazing-uses-for-face-recognition-facial-recognition-use-cases/" TargetMode="External"/><Relationship Id="rId4" Type="http://schemas.openxmlformats.org/officeDocument/2006/relationships/image" Target="../media/image68.jpg"/><Relationship Id="rId9" Type="http://schemas.openxmlformats.org/officeDocument/2006/relationships/hyperlink" Target="https://www.cultofmac.com/511205/iphone-xs-face-id-cant-be-fooled-by-identical-twin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2.xml"/><Relationship Id="rId1" Type="http://schemas.openxmlformats.org/officeDocument/2006/relationships/video" Target="https://www.youtube.com/embed/MIbFvK2S9g8?feature=oembed" TargetMode="External"/><Relationship Id="rId6" Type="http://schemas.openxmlformats.org/officeDocument/2006/relationships/hyperlink" Target="https://www.dezeen.com/2019/07/30/ewa-nowak-anti-ai-mask-protects-wearers-from-mass-surveillance/" TargetMode="External"/><Relationship Id="rId5" Type="http://schemas.openxmlformats.org/officeDocument/2006/relationships/image" Target="../media/image73.jpe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blacKitten13/minor2020-iad4"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8" Type="http://schemas.openxmlformats.org/officeDocument/2006/relationships/hyperlink" Target="https://vk.com/datamining.team" TargetMode="External"/><Relationship Id="rId3" Type="http://schemas.openxmlformats.org/officeDocument/2006/relationships/image" Target="../media/image74.png"/><Relationship Id="rId7" Type="http://schemas.openxmlformats.org/officeDocument/2006/relationships/hyperlink" Target="https://vk.com/mashinnoe_obuchenie_ai_big_data" TargetMode="External"/><Relationship Id="rId2" Type="http://schemas.openxmlformats.org/officeDocument/2006/relationships/hyperlink" Target="https://habr.com/ru/hub/machine_learning/top/" TargetMode="External"/><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hyperlink" Target="https://ods.ai/" TargetMode="External"/><Relationship Id="rId5" Type="http://schemas.openxmlformats.org/officeDocument/2006/relationships/image" Target="../media/image75.png"/><Relationship Id="rId10" Type="http://schemas.openxmlformats.org/officeDocument/2006/relationships/image" Target="../media/image76.png"/><Relationship Id="rId4" Type="http://schemas.openxmlformats.org/officeDocument/2006/relationships/image" Target="../media/image2.jpg"/><Relationship Id="rId9" Type="http://schemas.openxmlformats.org/officeDocument/2006/relationships/hyperlink" Target="https://vk.com/weirdreparametrizationtrick"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www.the-village.ru/village/city/architecture/348037-hertsog-i-de-meron-v-skolkov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blackitten13"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www.kaggle.com/c/titanic" TargetMode="External"/><Relationship Id="rId3" Type="http://schemas.openxmlformats.org/officeDocument/2006/relationships/image" Target="../media/image13.png"/><Relationship Id="rId7" Type="http://schemas.openxmlformats.org/officeDocument/2006/relationships/hyperlink" Target="https://www.kaggle.com/c/house-prices-advanced-regression-techniques/overview"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hyperlink" Target="https://www.kaggle.com/c/dogs-vs-cats" TargetMode="External"/><Relationship Id="rId5" Type="http://schemas.openxmlformats.org/officeDocument/2006/relationships/image" Target="../media/image15.png"/><Relationship Id="rId10" Type="http://schemas.openxmlformats.org/officeDocument/2006/relationships/hyperlink" Target="https://scikit-learn.org/stable/modules/generated/sklearn.datasets.load_wine.html" TargetMode="External"/><Relationship Id="rId4" Type="http://schemas.openxmlformats.org/officeDocument/2006/relationships/image" Target="../media/image14.jpg"/><Relationship Id="rId9" Type="http://schemas.openxmlformats.org/officeDocument/2006/relationships/hyperlink" Target="https://www.kaggle.com/c/digit-recogniz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294BD6-E5C3-4923-8B10-C46EA805F575}"/>
              </a:ext>
            </a:extLst>
          </p:cNvPr>
          <p:cNvSpPr>
            <a:spLocks noGrp="1"/>
          </p:cNvSpPr>
          <p:nvPr>
            <p:ph type="ctrTitle"/>
          </p:nvPr>
        </p:nvSpPr>
        <p:spPr/>
        <p:txBody>
          <a:bodyPr/>
          <a:lstStyle/>
          <a:p>
            <a:r>
              <a:rPr lang="ru-RU" dirty="0"/>
              <a:t>Введение в анализ данных</a:t>
            </a:r>
          </a:p>
        </p:txBody>
      </p:sp>
      <p:sp>
        <p:nvSpPr>
          <p:cNvPr id="3" name="Подзаголовок 2">
            <a:extLst>
              <a:ext uri="{FF2B5EF4-FFF2-40B4-BE49-F238E27FC236}">
                <a16:creationId xmlns:a16="http://schemas.microsoft.com/office/drawing/2014/main" id="{B0354318-BDA9-4DF5-AE52-2F80F7466A95}"/>
              </a:ext>
            </a:extLst>
          </p:cNvPr>
          <p:cNvSpPr>
            <a:spLocks noGrp="1"/>
          </p:cNvSpPr>
          <p:nvPr>
            <p:ph type="subTitle" idx="1"/>
          </p:nvPr>
        </p:nvSpPr>
        <p:spPr/>
        <p:txBody>
          <a:bodyPr/>
          <a:lstStyle/>
          <a:p>
            <a:r>
              <a:rPr lang="ru-RU" dirty="0" err="1"/>
              <a:t>Майнор</a:t>
            </a:r>
            <a:r>
              <a:rPr lang="ru-RU" dirty="0"/>
              <a:t> «Интеллектуальный анализ данных», 2020</a:t>
            </a:r>
          </a:p>
          <a:p>
            <a:r>
              <a:rPr lang="ru-RU" dirty="0"/>
              <a:t>Автор презентации: Ковалев Евгений</a:t>
            </a:r>
          </a:p>
        </p:txBody>
      </p:sp>
    </p:spTree>
    <p:extLst>
      <p:ext uri="{BB962C8B-B14F-4D97-AF65-F5344CB8AC3E}">
        <p14:creationId xmlns:p14="http://schemas.microsoft.com/office/powerpoint/2010/main" val="1438987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Объект 9">
            <a:extLst>
              <a:ext uri="{FF2B5EF4-FFF2-40B4-BE49-F238E27FC236}">
                <a16:creationId xmlns:a16="http://schemas.microsoft.com/office/drawing/2014/main" id="{179D8829-383A-4733-B581-FAA2CEE0CE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4330" y="863515"/>
            <a:ext cx="4461713" cy="5130970"/>
          </a:xfrm>
        </p:spPr>
      </p:pic>
    </p:spTree>
    <p:extLst>
      <p:ext uri="{BB962C8B-B14F-4D97-AF65-F5344CB8AC3E}">
        <p14:creationId xmlns:p14="http://schemas.microsoft.com/office/powerpoint/2010/main" val="2103328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84D3E94C-8CFA-4FEA-A80E-BC84A56CB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72" y="220677"/>
            <a:ext cx="5145953" cy="3430635"/>
          </a:xfrm>
          <a:prstGeom prst="rect">
            <a:avLst/>
          </a:prstGeom>
        </p:spPr>
      </p:pic>
      <p:pic>
        <p:nvPicPr>
          <p:cNvPr id="8" name="Рисунок 7">
            <a:extLst>
              <a:ext uri="{FF2B5EF4-FFF2-40B4-BE49-F238E27FC236}">
                <a16:creationId xmlns:a16="http://schemas.microsoft.com/office/drawing/2014/main" id="{4A7B3AD4-072A-4543-B2B9-97B15B7AB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242" y="220677"/>
            <a:ext cx="4574180" cy="3430635"/>
          </a:xfrm>
          <a:prstGeom prst="rect">
            <a:avLst/>
          </a:prstGeom>
        </p:spPr>
      </p:pic>
      <p:pic>
        <p:nvPicPr>
          <p:cNvPr id="10" name="Рисунок 9">
            <a:extLst>
              <a:ext uri="{FF2B5EF4-FFF2-40B4-BE49-F238E27FC236}">
                <a16:creationId xmlns:a16="http://schemas.microsoft.com/office/drawing/2014/main" id="{9962EB68-0FD1-46A7-941D-E7B951245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79" y="4052374"/>
            <a:ext cx="4754880" cy="2487168"/>
          </a:xfrm>
          <a:prstGeom prst="rect">
            <a:avLst/>
          </a:prstGeom>
        </p:spPr>
      </p:pic>
      <p:pic>
        <p:nvPicPr>
          <p:cNvPr id="12" name="Рисунок 11">
            <a:extLst>
              <a:ext uri="{FF2B5EF4-FFF2-40B4-BE49-F238E27FC236}">
                <a16:creationId xmlns:a16="http://schemas.microsoft.com/office/drawing/2014/main" id="{499268D0-C681-434F-BEE5-789AD8CBB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242" y="3870240"/>
            <a:ext cx="4574180" cy="2851437"/>
          </a:xfrm>
          <a:prstGeom prst="rect">
            <a:avLst/>
          </a:prstGeom>
        </p:spPr>
      </p:pic>
    </p:spTree>
    <p:extLst>
      <p:ext uri="{BB962C8B-B14F-4D97-AF65-F5344CB8AC3E}">
        <p14:creationId xmlns:p14="http://schemas.microsoft.com/office/powerpoint/2010/main" val="302041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CBE4C8E-132D-45D0-AD78-B2D242A85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06" y="404656"/>
            <a:ext cx="3451371" cy="3451371"/>
          </a:xfrm>
          <a:prstGeom prst="rect">
            <a:avLst/>
          </a:prstGeom>
        </p:spPr>
      </p:pic>
      <p:pic>
        <p:nvPicPr>
          <p:cNvPr id="15" name="Рисунок 14">
            <a:extLst>
              <a:ext uri="{FF2B5EF4-FFF2-40B4-BE49-F238E27FC236}">
                <a16:creationId xmlns:a16="http://schemas.microsoft.com/office/drawing/2014/main" id="{8DD00A49-4D8F-4B42-9438-F2634F99C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277" y="409487"/>
            <a:ext cx="3082255" cy="3082255"/>
          </a:xfrm>
          <a:prstGeom prst="rect">
            <a:avLst/>
          </a:prstGeom>
        </p:spPr>
      </p:pic>
      <p:pic>
        <p:nvPicPr>
          <p:cNvPr id="17" name="Рисунок 16">
            <a:extLst>
              <a:ext uri="{FF2B5EF4-FFF2-40B4-BE49-F238E27FC236}">
                <a16:creationId xmlns:a16="http://schemas.microsoft.com/office/drawing/2014/main" id="{D5D72C87-242B-4CAB-A54B-C460AD256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1241" y="4146617"/>
            <a:ext cx="4633519" cy="2604038"/>
          </a:xfrm>
          <a:prstGeom prst="rect">
            <a:avLst/>
          </a:prstGeom>
        </p:spPr>
      </p:pic>
      <p:pic>
        <p:nvPicPr>
          <p:cNvPr id="19" name="Рисунок 18">
            <a:extLst>
              <a:ext uri="{FF2B5EF4-FFF2-40B4-BE49-F238E27FC236}">
                <a16:creationId xmlns:a16="http://schemas.microsoft.com/office/drawing/2014/main" id="{B3394FFA-57FE-4FF1-9A81-0E59ED803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759" y="404655"/>
            <a:ext cx="3451372" cy="3451372"/>
          </a:xfrm>
          <a:prstGeom prst="rect">
            <a:avLst/>
          </a:prstGeom>
        </p:spPr>
      </p:pic>
      <p:pic>
        <p:nvPicPr>
          <p:cNvPr id="21" name="Рисунок 20">
            <a:extLst>
              <a:ext uri="{FF2B5EF4-FFF2-40B4-BE49-F238E27FC236}">
                <a16:creationId xmlns:a16="http://schemas.microsoft.com/office/drawing/2014/main" id="{F9DCF59C-F552-4BDD-A1FC-6DBEE0FF1D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5538" y="4146617"/>
            <a:ext cx="3782211" cy="2322410"/>
          </a:xfrm>
          <a:prstGeom prst="rect">
            <a:avLst/>
          </a:prstGeom>
        </p:spPr>
      </p:pic>
    </p:spTree>
    <p:extLst>
      <p:ext uri="{BB962C8B-B14F-4D97-AF65-F5344CB8AC3E}">
        <p14:creationId xmlns:p14="http://schemas.microsoft.com/office/powerpoint/2010/main" val="4060011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B095428-BDF9-4C70-81AF-EB830353F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37" y="252251"/>
            <a:ext cx="5124450" cy="3080122"/>
          </a:xfrm>
          <a:prstGeom prst="rect">
            <a:avLst/>
          </a:prstGeom>
        </p:spPr>
      </p:pic>
      <p:pic>
        <p:nvPicPr>
          <p:cNvPr id="6" name="Рисунок 5">
            <a:extLst>
              <a:ext uri="{FF2B5EF4-FFF2-40B4-BE49-F238E27FC236}">
                <a16:creationId xmlns:a16="http://schemas.microsoft.com/office/drawing/2014/main" id="{0F2C57F3-4524-4264-91CD-133979039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187" y="318955"/>
            <a:ext cx="5048951" cy="2837797"/>
          </a:xfrm>
          <a:prstGeom prst="rect">
            <a:avLst/>
          </a:prstGeom>
        </p:spPr>
      </p:pic>
      <p:pic>
        <p:nvPicPr>
          <p:cNvPr id="9" name="Рисунок 8">
            <a:extLst>
              <a:ext uri="{FF2B5EF4-FFF2-40B4-BE49-F238E27FC236}">
                <a16:creationId xmlns:a16="http://schemas.microsoft.com/office/drawing/2014/main" id="{94C0F359-B130-4033-98CF-7BDD40A19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28" y="3604904"/>
            <a:ext cx="5022559" cy="2825190"/>
          </a:xfrm>
          <a:prstGeom prst="rect">
            <a:avLst/>
          </a:prstGeom>
        </p:spPr>
      </p:pic>
      <p:pic>
        <p:nvPicPr>
          <p:cNvPr id="14" name="Рисунок 13">
            <a:extLst>
              <a:ext uri="{FF2B5EF4-FFF2-40B4-BE49-F238E27FC236}">
                <a16:creationId xmlns:a16="http://schemas.microsoft.com/office/drawing/2014/main" id="{45E25ABE-F4E0-43D6-83FC-84AB82362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164" y="3429000"/>
            <a:ext cx="4877974" cy="3280438"/>
          </a:xfrm>
          <a:prstGeom prst="rect">
            <a:avLst/>
          </a:prstGeom>
        </p:spPr>
      </p:pic>
    </p:spTree>
    <p:extLst>
      <p:ext uri="{BB962C8B-B14F-4D97-AF65-F5344CB8AC3E}">
        <p14:creationId xmlns:p14="http://schemas.microsoft.com/office/powerpoint/2010/main" val="240604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6477FA74-CD45-4B87-A13B-93A0C94869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3403" y="1027866"/>
            <a:ext cx="6982934" cy="4657689"/>
          </a:xfrm>
        </p:spPr>
      </p:pic>
    </p:spTree>
    <p:extLst>
      <p:ext uri="{BB962C8B-B14F-4D97-AF65-F5344CB8AC3E}">
        <p14:creationId xmlns:p14="http://schemas.microsoft.com/office/powerpoint/2010/main" val="637260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6477FA74-CD45-4B87-A13B-93A0C94869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9473" y="3284506"/>
            <a:ext cx="4678060" cy="3120314"/>
          </a:xfrm>
        </p:spPr>
      </p:pic>
      <p:sp>
        <p:nvSpPr>
          <p:cNvPr id="6" name="Прямоугольник 5">
            <a:extLst>
              <a:ext uri="{FF2B5EF4-FFF2-40B4-BE49-F238E27FC236}">
                <a16:creationId xmlns:a16="http://schemas.microsoft.com/office/drawing/2014/main" id="{DEB15DB0-7942-4F06-951F-F3DB903C01ED}"/>
              </a:ext>
            </a:extLst>
          </p:cNvPr>
          <p:cNvSpPr/>
          <p:nvPr/>
        </p:nvSpPr>
        <p:spPr>
          <a:xfrm>
            <a:off x="890631" y="2667873"/>
            <a:ext cx="2539067" cy="507831"/>
          </a:xfrm>
          <a:prstGeom prst="rect">
            <a:avLst/>
          </a:prstGeom>
        </p:spPr>
        <p:txBody>
          <a:bodyPr wrap="square">
            <a:spAutoFit/>
          </a:bodyPr>
          <a:lstStyle/>
          <a:p>
            <a:r>
              <a:rPr lang="en-US" sz="900" dirty="0">
                <a:hlinkClick r:id="rId3"/>
              </a:rPr>
              <a:t>https://www.cbsnews.com/news/apple-watch-saves-life-hard-fall-apple-watch-series-4-falling-emergency-bob-burdett/</a:t>
            </a:r>
            <a:endParaRPr lang="ru-RU" sz="900" dirty="0"/>
          </a:p>
        </p:txBody>
      </p:sp>
      <p:sp>
        <p:nvSpPr>
          <p:cNvPr id="7" name="TextBox 6">
            <a:extLst>
              <a:ext uri="{FF2B5EF4-FFF2-40B4-BE49-F238E27FC236}">
                <a16:creationId xmlns:a16="http://schemas.microsoft.com/office/drawing/2014/main" id="{C175E866-DCE7-4F8E-B41E-4E7240DA9584}"/>
              </a:ext>
            </a:extLst>
          </p:cNvPr>
          <p:cNvSpPr txBox="1"/>
          <p:nvPr/>
        </p:nvSpPr>
        <p:spPr>
          <a:xfrm>
            <a:off x="310392" y="453180"/>
            <a:ext cx="3377967" cy="2031325"/>
          </a:xfrm>
          <a:prstGeom prst="rect">
            <a:avLst/>
          </a:prstGeom>
          <a:noFill/>
        </p:spPr>
        <p:txBody>
          <a:bodyPr wrap="square" rtlCol="0">
            <a:spAutoFit/>
          </a:bodyPr>
          <a:lstStyle/>
          <a:p>
            <a:r>
              <a:rPr lang="en-US" dirty="0"/>
              <a:t>While he was waiting, Burdett received a text from his father's Apple Watch that read: "Emergency SOS Bob Burdett called emergency services from this approximate location after Apple Watch detected a hard fall."</a:t>
            </a:r>
            <a:endParaRPr lang="ru-RU" dirty="0"/>
          </a:p>
        </p:txBody>
      </p:sp>
      <p:sp>
        <p:nvSpPr>
          <p:cNvPr id="8" name="Прямоугольник 7">
            <a:extLst>
              <a:ext uri="{FF2B5EF4-FFF2-40B4-BE49-F238E27FC236}">
                <a16:creationId xmlns:a16="http://schemas.microsoft.com/office/drawing/2014/main" id="{37A6C661-2A3D-401F-8A64-21210829B2DC}"/>
              </a:ext>
            </a:extLst>
          </p:cNvPr>
          <p:cNvSpPr/>
          <p:nvPr/>
        </p:nvSpPr>
        <p:spPr>
          <a:xfrm>
            <a:off x="310393" y="4138157"/>
            <a:ext cx="3229762" cy="1754326"/>
          </a:xfrm>
          <a:prstGeom prst="rect">
            <a:avLst/>
          </a:prstGeom>
        </p:spPr>
        <p:txBody>
          <a:bodyPr wrap="square">
            <a:spAutoFit/>
          </a:bodyPr>
          <a:lstStyle/>
          <a:p>
            <a:r>
              <a:rPr lang="en-US" dirty="0"/>
              <a:t>Without the Apple watch Jorge maintains that he might not be alive to 'tell the tale' as doctors warned that he could have 'dropped down dead' at any time.</a:t>
            </a:r>
            <a:endParaRPr lang="ru-RU" sz="900" dirty="0"/>
          </a:p>
        </p:txBody>
      </p:sp>
      <p:sp>
        <p:nvSpPr>
          <p:cNvPr id="9" name="Прямоугольник 8">
            <a:extLst>
              <a:ext uri="{FF2B5EF4-FFF2-40B4-BE49-F238E27FC236}">
                <a16:creationId xmlns:a16="http://schemas.microsoft.com/office/drawing/2014/main" id="{1472DEC7-3AF6-4A7E-A764-9CEB501067CF}"/>
              </a:ext>
            </a:extLst>
          </p:cNvPr>
          <p:cNvSpPr/>
          <p:nvPr/>
        </p:nvSpPr>
        <p:spPr>
          <a:xfrm>
            <a:off x="890631" y="5896989"/>
            <a:ext cx="2123245" cy="507831"/>
          </a:xfrm>
          <a:prstGeom prst="rect">
            <a:avLst/>
          </a:prstGeom>
        </p:spPr>
        <p:txBody>
          <a:bodyPr wrap="square">
            <a:spAutoFit/>
          </a:bodyPr>
          <a:lstStyle/>
          <a:p>
            <a:r>
              <a:rPr lang="en-US" sz="900" dirty="0">
                <a:hlinkClick r:id="rId4"/>
              </a:rPr>
              <a:t>https://www.thesun.co.uk/news/9507102/mans-life-saved-apple-watch-deadly-heart/</a:t>
            </a:r>
            <a:endParaRPr lang="ru-RU" sz="900" dirty="0"/>
          </a:p>
        </p:txBody>
      </p:sp>
      <p:sp>
        <p:nvSpPr>
          <p:cNvPr id="11" name="Прямоугольник 10">
            <a:extLst>
              <a:ext uri="{FF2B5EF4-FFF2-40B4-BE49-F238E27FC236}">
                <a16:creationId xmlns:a16="http://schemas.microsoft.com/office/drawing/2014/main" id="{91111DFC-E1F3-486B-A200-9728D753095E}"/>
              </a:ext>
            </a:extLst>
          </p:cNvPr>
          <p:cNvSpPr/>
          <p:nvPr/>
        </p:nvSpPr>
        <p:spPr>
          <a:xfrm>
            <a:off x="5250461" y="2722274"/>
            <a:ext cx="2203508" cy="507831"/>
          </a:xfrm>
          <a:prstGeom prst="rect">
            <a:avLst/>
          </a:prstGeom>
        </p:spPr>
        <p:txBody>
          <a:bodyPr wrap="square">
            <a:spAutoFit/>
          </a:bodyPr>
          <a:lstStyle/>
          <a:p>
            <a:r>
              <a:rPr lang="en-US" sz="900" dirty="0">
                <a:hlinkClick r:id="rId5"/>
              </a:rPr>
              <a:t>https://nypost.com/2019/11/23/apple-watch-saved-a-grandmas-life-by-catching-heart-condition/</a:t>
            </a:r>
            <a:endParaRPr lang="ru-RU" sz="900" dirty="0"/>
          </a:p>
        </p:txBody>
      </p:sp>
      <p:sp>
        <p:nvSpPr>
          <p:cNvPr id="12" name="Прямоугольник 11">
            <a:extLst>
              <a:ext uri="{FF2B5EF4-FFF2-40B4-BE49-F238E27FC236}">
                <a16:creationId xmlns:a16="http://schemas.microsoft.com/office/drawing/2014/main" id="{F8634B58-CF05-48C6-BA0C-B38B54A21BF0}"/>
              </a:ext>
            </a:extLst>
          </p:cNvPr>
          <p:cNvSpPr/>
          <p:nvPr/>
        </p:nvSpPr>
        <p:spPr>
          <a:xfrm>
            <a:off x="4311244" y="359549"/>
            <a:ext cx="4081943" cy="2308324"/>
          </a:xfrm>
          <a:prstGeom prst="rect">
            <a:avLst/>
          </a:prstGeom>
        </p:spPr>
        <p:txBody>
          <a:bodyPr wrap="square">
            <a:spAutoFit/>
          </a:bodyPr>
          <a:lstStyle/>
          <a:p>
            <a:r>
              <a:rPr lang="en-US" dirty="0"/>
              <a:t>Marie Bourque, 74, woke up in the middle of the night in October with an alert from her Apple Watch buzzing her wrist, informing her of an irregular heartbeat. She immediately got herself to the hospital — an act that saved her from a potential stroke or heart attack, had she waited too much longer.</a:t>
            </a:r>
            <a:endParaRPr lang="ru-RU" dirty="0"/>
          </a:p>
        </p:txBody>
      </p:sp>
      <p:sp>
        <p:nvSpPr>
          <p:cNvPr id="13" name="Прямоугольник 12">
            <a:extLst>
              <a:ext uri="{FF2B5EF4-FFF2-40B4-BE49-F238E27FC236}">
                <a16:creationId xmlns:a16="http://schemas.microsoft.com/office/drawing/2014/main" id="{1046DF74-FBE9-4C8E-BA5A-803562368A9C}"/>
              </a:ext>
            </a:extLst>
          </p:cNvPr>
          <p:cNvSpPr/>
          <p:nvPr/>
        </p:nvSpPr>
        <p:spPr>
          <a:xfrm>
            <a:off x="8496851" y="744920"/>
            <a:ext cx="3467449" cy="3139321"/>
          </a:xfrm>
          <a:prstGeom prst="rect">
            <a:avLst/>
          </a:prstGeom>
        </p:spPr>
        <p:txBody>
          <a:bodyPr wrap="square">
            <a:spAutoFit/>
          </a:bodyPr>
          <a:lstStyle/>
          <a:p>
            <a:r>
              <a:rPr lang="en-US" dirty="0"/>
              <a:t>Ed </a:t>
            </a:r>
            <a:r>
              <a:rPr lang="en-US" dirty="0" err="1"/>
              <a:t>Dentel</a:t>
            </a:r>
            <a:r>
              <a:rPr lang="en-US" dirty="0"/>
              <a:t>, 46 year’s old resident of Richmond, Virginia was sitting at his home on a Thursday evening after updating the OS version and decided to download the electrocardiogram app as well. As soon as the app was download, it started beeping right away for atrial fibrillation. </a:t>
            </a:r>
            <a:r>
              <a:rPr lang="en-US" dirty="0" err="1"/>
              <a:t>Dentel’s</a:t>
            </a:r>
            <a:r>
              <a:rPr lang="en-US" dirty="0"/>
              <a:t> heart was beating between 120bpm and 140bpm.</a:t>
            </a:r>
            <a:endParaRPr lang="ru-RU" dirty="0"/>
          </a:p>
        </p:txBody>
      </p:sp>
      <p:sp>
        <p:nvSpPr>
          <p:cNvPr id="14" name="Прямоугольник 13">
            <a:extLst>
              <a:ext uri="{FF2B5EF4-FFF2-40B4-BE49-F238E27FC236}">
                <a16:creationId xmlns:a16="http://schemas.microsoft.com/office/drawing/2014/main" id="{500C467B-C5F3-4099-B365-A3B27F505B1C}"/>
              </a:ext>
            </a:extLst>
          </p:cNvPr>
          <p:cNvSpPr/>
          <p:nvPr/>
        </p:nvSpPr>
        <p:spPr>
          <a:xfrm>
            <a:off x="8590748" y="3884241"/>
            <a:ext cx="3373552" cy="230832"/>
          </a:xfrm>
          <a:prstGeom prst="rect">
            <a:avLst/>
          </a:prstGeom>
        </p:spPr>
        <p:txBody>
          <a:bodyPr wrap="square">
            <a:spAutoFit/>
          </a:bodyPr>
          <a:lstStyle/>
          <a:p>
            <a:r>
              <a:rPr lang="en-US" sz="900">
                <a:hlinkClick r:id="rId6"/>
              </a:rPr>
              <a:t>https://9to5mac.com/2018/12/11/apple-watch-ecg-saves-life-a-fib/</a:t>
            </a:r>
            <a:endParaRPr lang="ru-RU" sz="900" dirty="0"/>
          </a:p>
        </p:txBody>
      </p:sp>
      <p:sp>
        <p:nvSpPr>
          <p:cNvPr id="15" name="Прямоугольник 14">
            <a:extLst>
              <a:ext uri="{FF2B5EF4-FFF2-40B4-BE49-F238E27FC236}">
                <a16:creationId xmlns:a16="http://schemas.microsoft.com/office/drawing/2014/main" id="{11732949-3A65-4C31-A0D4-F868A7CCBDE2}"/>
              </a:ext>
            </a:extLst>
          </p:cNvPr>
          <p:cNvSpPr/>
          <p:nvPr/>
        </p:nvSpPr>
        <p:spPr>
          <a:xfrm>
            <a:off x="8853033" y="4637702"/>
            <a:ext cx="2755083" cy="923330"/>
          </a:xfrm>
          <a:prstGeom prst="rect">
            <a:avLst/>
          </a:prstGeom>
        </p:spPr>
        <p:txBody>
          <a:bodyPr wrap="square">
            <a:spAutoFit/>
          </a:bodyPr>
          <a:lstStyle/>
          <a:p>
            <a:r>
              <a:rPr lang="en-US" dirty="0">
                <a:hlinkClick r:id="rId7"/>
              </a:rPr>
              <a:t>https://www.hackread.com/7-times-apple-watch-saved-lives/</a:t>
            </a:r>
            <a:endParaRPr lang="ru-RU" dirty="0"/>
          </a:p>
        </p:txBody>
      </p:sp>
    </p:spTree>
    <p:extLst>
      <p:ext uri="{BB962C8B-B14F-4D97-AF65-F5344CB8AC3E}">
        <p14:creationId xmlns:p14="http://schemas.microsoft.com/office/powerpoint/2010/main" val="395875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C4F8BA1-DE99-4A69-9DD3-4D8DC0919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574" y="143034"/>
            <a:ext cx="2381250" cy="4076700"/>
          </a:xfrm>
          <a:prstGeom prst="rect">
            <a:avLst/>
          </a:prstGeom>
        </p:spPr>
      </p:pic>
      <p:pic>
        <p:nvPicPr>
          <p:cNvPr id="6" name="Рисунок 5">
            <a:extLst>
              <a:ext uri="{FF2B5EF4-FFF2-40B4-BE49-F238E27FC236}">
                <a16:creationId xmlns:a16="http://schemas.microsoft.com/office/drawing/2014/main" id="{981658A4-DF16-4338-B48C-8700B8143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169" y="333951"/>
            <a:ext cx="3419813" cy="3320893"/>
          </a:xfrm>
          <a:prstGeom prst="rect">
            <a:avLst/>
          </a:prstGeom>
        </p:spPr>
      </p:pic>
      <p:pic>
        <p:nvPicPr>
          <p:cNvPr id="11" name="Рисунок 10">
            <a:extLst>
              <a:ext uri="{FF2B5EF4-FFF2-40B4-BE49-F238E27FC236}">
                <a16:creationId xmlns:a16="http://schemas.microsoft.com/office/drawing/2014/main" id="{50E8FBE5-BB47-4EF8-91FA-8687E6E9C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819917"/>
            <a:ext cx="5008407" cy="2819548"/>
          </a:xfrm>
          <a:prstGeom prst="rect">
            <a:avLst/>
          </a:prstGeom>
        </p:spPr>
      </p:pic>
      <p:pic>
        <p:nvPicPr>
          <p:cNvPr id="13" name="Рисунок 12">
            <a:extLst>
              <a:ext uri="{FF2B5EF4-FFF2-40B4-BE49-F238E27FC236}">
                <a16:creationId xmlns:a16="http://schemas.microsoft.com/office/drawing/2014/main" id="{4DD9613E-62A1-4F70-9BB3-E6ABCF9E4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593" y="4219734"/>
            <a:ext cx="4329415" cy="2432719"/>
          </a:xfrm>
          <a:prstGeom prst="rect">
            <a:avLst/>
          </a:prstGeom>
        </p:spPr>
      </p:pic>
      <p:sp>
        <p:nvSpPr>
          <p:cNvPr id="16" name="Прямоугольник 15">
            <a:extLst>
              <a:ext uri="{FF2B5EF4-FFF2-40B4-BE49-F238E27FC236}">
                <a16:creationId xmlns:a16="http://schemas.microsoft.com/office/drawing/2014/main" id="{30B61FFB-C4F9-4823-A316-0053579DD04D}"/>
              </a:ext>
            </a:extLst>
          </p:cNvPr>
          <p:cNvSpPr/>
          <p:nvPr/>
        </p:nvSpPr>
        <p:spPr>
          <a:xfrm>
            <a:off x="8600203" y="3087740"/>
            <a:ext cx="2626040" cy="230832"/>
          </a:xfrm>
          <a:prstGeom prst="rect">
            <a:avLst/>
          </a:prstGeom>
        </p:spPr>
        <p:txBody>
          <a:bodyPr wrap="none">
            <a:spAutoFit/>
          </a:bodyPr>
          <a:lstStyle/>
          <a:p>
            <a:r>
              <a:rPr lang="en-US" sz="900" dirty="0">
                <a:hlinkClick r:id="rId6"/>
              </a:rPr>
              <a:t>https://www.youtube.com/watch?v=cBRgoQGn6gQ</a:t>
            </a:r>
            <a:endParaRPr lang="ru-RU" sz="900" dirty="0"/>
          </a:p>
        </p:txBody>
      </p:sp>
      <p:pic>
        <p:nvPicPr>
          <p:cNvPr id="20" name="Рисунок 19">
            <a:extLst>
              <a:ext uri="{FF2B5EF4-FFF2-40B4-BE49-F238E27FC236}">
                <a16:creationId xmlns:a16="http://schemas.microsoft.com/office/drawing/2014/main" id="{F8628BA4-AAF6-4AAF-A4D0-C74CA9039F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1327" y="526257"/>
            <a:ext cx="4473114" cy="2511826"/>
          </a:xfrm>
          <a:prstGeom prst="rect">
            <a:avLst/>
          </a:prstGeom>
        </p:spPr>
      </p:pic>
    </p:spTree>
    <p:extLst>
      <p:ext uri="{BB962C8B-B14F-4D97-AF65-F5344CB8AC3E}">
        <p14:creationId xmlns:p14="http://schemas.microsoft.com/office/powerpoint/2010/main" val="110748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E39CAFB-E322-4750-99BF-11A60674C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50" y="775048"/>
            <a:ext cx="3936885" cy="2624590"/>
          </a:xfrm>
          <a:prstGeom prst="rect">
            <a:avLst/>
          </a:prstGeom>
        </p:spPr>
      </p:pic>
      <p:pic>
        <p:nvPicPr>
          <p:cNvPr id="7" name="Рисунок 6">
            <a:extLst>
              <a:ext uri="{FF2B5EF4-FFF2-40B4-BE49-F238E27FC236}">
                <a16:creationId xmlns:a16="http://schemas.microsoft.com/office/drawing/2014/main" id="{504BC3D4-717B-4A1C-8701-9F08BE766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657" y="837012"/>
            <a:ext cx="3705393" cy="2468718"/>
          </a:xfrm>
          <a:prstGeom prst="rect">
            <a:avLst/>
          </a:prstGeom>
        </p:spPr>
      </p:pic>
      <p:pic>
        <p:nvPicPr>
          <p:cNvPr id="9" name="Рисунок 8">
            <a:extLst>
              <a:ext uri="{FF2B5EF4-FFF2-40B4-BE49-F238E27FC236}">
                <a16:creationId xmlns:a16="http://schemas.microsoft.com/office/drawing/2014/main" id="{1D1FA5F6-777F-4C45-8C55-384C36E07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83" y="4009938"/>
            <a:ext cx="5249179" cy="2624590"/>
          </a:xfrm>
          <a:prstGeom prst="rect">
            <a:avLst/>
          </a:prstGeom>
        </p:spPr>
      </p:pic>
      <p:pic>
        <p:nvPicPr>
          <p:cNvPr id="12" name="Рисунок 11">
            <a:extLst>
              <a:ext uri="{FF2B5EF4-FFF2-40B4-BE49-F238E27FC236}">
                <a16:creationId xmlns:a16="http://schemas.microsoft.com/office/drawing/2014/main" id="{5F135BA5-D972-4BBB-86C6-3AF68C09D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0248" y="4009938"/>
            <a:ext cx="4665938" cy="2624590"/>
          </a:xfrm>
          <a:prstGeom prst="rect">
            <a:avLst/>
          </a:prstGeom>
        </p:spPr>
      </p:pic>
      <p:pic>
        <p:nvPicPr>
          <p:cNvPr id="15" name="Рисунок 14">
            <a:extLst>
              <a:ext uri="{FF2B5EF4-FFF2-40B4-BE49-F238E27FC236}">
                <a16:creationId xmlns:a16="http://schemas.microsoft.com/office/drawing/2014/main" id="{5409EB9E-8279-42A5-BC42-D66A7EA9C4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6387" y="540915"/>
            <a:ext cx="3850780" cy="2888085"/>
          </a:xfrm>
          <a:prstGeom prst="rect">
            <a:avLst/>
          </a:prstGeom>
        </p:spPr>
      </p:pic>
      <p:sp>
        <p:nvSpPr>
          <p:cNvPr id="17" name="Прямоугольник 16">
            <a:extLst>
              <a:ext uri="{FF2B5EF4-FFF2-40B4-BE49-F238E27FC236}">
                <a16:creationId xmlns:a16="http://schemas.microsoft.com/office/drawing/2014/main" id="{7A5162E6-5209-40E2-83FF-12B0EC471F43}"/>
              </a:ext>
            </a:extLst>
          </p:cNvPr>
          <p:cNvSpPr/>
          <p:nvPr/>
        </p:nvSpPr>
        <p:spPr>
          <a:xfrm>
            <a:off x="3210772" y="3564673"/>
            <a:ext cx="6096000" cy="230832"/>
          </a:xfrm>
          <a:prstGeom prst="rect">
            <a:avLst/>
          </a:prstGeom>
        </p:spPr>
        <p:txBody>
          <a:bodyPr>
            <a:spAutoFit/>
          </a:bodyPr>
          <a:lstStyle/>
          <a:p>
            <a:r>
              <a:rPr lang="en-US" sz="900" dirty="0">
                <a:hlinkClick r:id="rId7"/>
              </a:rPr>
              <a:t>https://www.forbes.com/sites/cognitiveworld/2019/03/15/how-ai-can-and-will-predict-disasters</a:t>
            </a:r>
            <a:endParaRPr lang="ru-RU" sz="900" dirty="0"/>
          </a:p>
        </p:txBody>
      </p:sp>
    </p:spTree>
    <p:extLst>
      <p:ext uri="{BB962C8B-B14F-4D97-AF65-F5344CB8AC3E}">
        <p14:creationId xmlns:p14="http://schemas.microsoft.com/office/powerpoint/2010/main" val="406617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CEB041EC-F375-4BB7-AF2E-3C45B8CF7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950" y="3787628"/>
            <a:ext cx="5314653" cy="2657327"/>
          </a:xfrm>
          <a:prstGeom prst="rect">
            <a:avLst/>
          </a:prstGeom>
        </p:spPr>
      </p:pic>
      <p:pic>
        <p:nvPicPr>
          <p:cNvPr id="10" name="Рисунок 9">
            <a:extLst>
              <a:ext uri="{FF2B5EF4-FFF2-40B4-BE49-F238E27FC236}">
                <a16:creationId xmlns:a16="http://schemas.microsoft.com/office/drawing/2014/main" id="{667EFC79-9A46-4F03-AECC-262FC9C66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865" y="195620"/>
            <a:ext cx="4734412" cy="2663107"/>
          </a:xfrm>
          <a:prstGeom prst="rect">
            <a:avLst/>
          </a:prstGeom>
        </p:spPr>
      </p:pic>
      <p:pic>
        <p:nvPicPr>
          <p:cNvPr id="13" name="Рисунок 12">
            <a:extLst>
              <a:ext uri="{FF2B5EF4-FFF2-40B4-BE49-F238E27FC236}">
                <a16:creationId xmlns:a16="http://schemas.microsoft.com/office/drawing/2014/main" id="{1C281740-EBE7-40F9-B9E4-4135AE75A2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452" y="458683"/>
            <a:ext cx="2648156" cy="3015955"/>
          </a:xfrm>
          <a:prstGeom prst="rect">
            <a:avLst/>
          </a:prstGeom>
        </p:spPr>
      </p:pic>
      <p:sp>
        <p:nvSpPr>
          <p:cNvPr id="14" name="Прямоугольник 13">
            <a:extLst>
              <a:ext uri="{FF2B5EF4-FFF2-40B4-BE49-F238E27FC236}">
                <a16:creationId xmlns:a16="http://schemas.microsoft.com/office/drawing/2014/main" id="{7116D3E7-106A-4AEA-8818-ACF0710B0A85}"/>
              </a:ext>
            </a:extLst>
          </p:cNvPr>
          <p:cNvSpPr/>
          <p:nvPr/>
        </p:nvSpPr>
        <p:spPr>
          <a:xfrm>
            <a:off x="7535366" y="3429000"/>
            <a:ext cx="2520242" cy="230832"/>
          </a:xfrm>
          <a:prstGeom prst="rect">
            <a:avLst/>
          </a:prstGeom>
        </p:spPr>
        <p:txBody>
          <a:bodyPr wrap="none">
            <a:spAutoFit/>
          </a:bodyPr>
          <a:lstStyle/>
          <a:p>
            <a:r>
              <a:rPr lang="en-US" sz="900" dirty="0">
                <a:hlinkClick r:id="rId5"/>
              </a:rPr>
              <a:t>https://www.youtube.com/user/BostonDynamics</a:t>
            </a:r>
            <a:endParaRPr lang="ru-RU" sz="900" dirty="0"/>
          </a:p>
        </p:txBody>
      </p:sp>
      <p:pic>
        <p:nvPicPr>
          <p:cNvPr id="18" name="Рисунок 17">
            <a:extLst>
              <a:ext uri="{FF2B5EF4-FFF2-40B4-BE49-F238E27FC236}">
                <a16:creationId xmlns:a16="http://schemas.microsoft.com/office/drawing/2014/main" id="{3CF7FD56-A26E-43AA-89D8-25FDC5E222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819" y="3077091"/>
            <a:ext cx="2750485" cy="3491602"/>
          </a:xfrm>
          <a:prstGeom prst="rect">
            <a:avLst/>
          </a:prstGeom>
        </p:spPr>
      </p:pic>
      <p:sp>
        <p:nvSpPr>
          <p:cNvPr id="21" name="Прямоугольник 20">
            <a:extLst>
              <a:ext uri="{FF2B5EF4-FFF2-40B4-BE49-F238E27FC236}">
                <a16:creationId xmlns:a16="http://schemas.microsoft.com/office/drawing/2014/main" id="{4B68A518-ED24-4D26-9BD0-726E6AC74A58}"/>
              </a:ext>
            </a:extLst>
          </p:cNvPr>
          <p:cNvSpPr/>
          <p:nvPr/>
        </p:nvSpPr>
        <p:spPr>
          <a:xfrm>
            <a:off x="891731" y="6577954"/>
            <a:ext cx="2316660" cy="230832"/>
          </a:xfrm>
          <a:prstGeom prst="rect">
            <a:avLst/>
          </a:prstGeom>
        </p:spPr>
        <p:txBody>
          <a:bodyPr wrap="none">
            <a:spAutoFit/>
          </a:bodyPr>
          <a:lstStyle/>
          <a:p>
            <a:r>
              <a:rPr lang="en-US" sz="900" dirty="0">
                <a:hlinkClick r:id="rId7"/>
              </a:rPr>
              <a:t>https://en.wikipedia.org/wiki/Sophia_(robot)</a:t>
            </a:r>
            <a:endParaRPr lang="ru-RU" sz="900" dirty="0"/>
          </a:p>
        </p:txBody>
      </p:sp>
      <p:sp>
        <p:nvSpPr>
          <p:cNvPr id="22" name="Прямоугольник 21">
            <a:extLst>
              <a:ext uri="{FF2B5EF4-FFF2-40B4-BE49-F238E27FC236}">
                <a16:creationId xmlns:a16="http://schemas.microsoft.com/office/drawing/2014/main" id="{AB6E75A8-1C6F-44DC-A39C-DE55C1ADB1E9}"/>
              </a:ext>
            </a:extLst>
          </p:cNvPr>
          <p:cNvSpPr/>
          <p:nvPr/>
        </p:nvSpPr>
        <p:spPr>
          <a:xfrm>
            <a:off x="3945445" y="2940885"/>
            <a:ext cx="1951175" cy="230832"/>
          </a:xfrm>
          <a:prstGeom prst="rect">
            <a:avLst/>
          </a:prstGeom>
        </p:spPr>
        <p:txBody>
          <a:bodyPr wrap="none">
            <a:spAutoFit/>
          </a:bodyPr>
          <a:lstStyle/>
          <a:p>
            <a:r>
              <a:rPr lang="en-US" sz="900" dirty="0">
                <a:hlinkClick r:id="rId8"/>
              </a:rPr>
              <a:t>https://www.amazonrobotics.com/#/</a:t>
            </a:r>
            <a:endParaRPr lang="ru-RU" sz="900" dirty="0"/>
          </a:p>
        </p:txBody>
      </p:sp>
    </p:spTree>
    <p:extLst>
      <p:ext uri="{BB962C8B-B14F-4D97-AF65-F5344CB8AC3E}">
        <p14:creationId xmlns:p14="http://schemas.microsoft.com/office/powerpoint/2010/main" val="3133930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Мультимедиа в Интернете 3" title="Multi-Agent Hide and Seek">
            <a:hlinkClick r:id="" action="ppaction://media"/>
            <a:extLst>
              <a:ext uri="{FF2B5EF4-FFF2-40B4-BE49-F238E27FC236}">
                <a16:creationId xmlns:a16="http://schemas.microsoft.com/office/drawing/2014/main" id="{F364B4EC-DA48-4897-BABD-B88734138698}"/>
              </a:ext>
            </a:extLst>
          </p:cNvPr>
          <p:cNvPicPr>
            <a:picLocks noRot="1" noChangeAspect="1"/>
          </p:cNvPicPr>
          <p:nvPr>
            <a:videoFile r:link="rId1"/>
          </p:nvPr>
        </p:nvPicPr>
        <p:blipFill>
          <a:blip r:embed="rId3"/>
          <a:stretch>
            <a:fillRect/>
          </a:stretch>
        </p:blipFill>
        <p:spPr>
          <a:xfrm>
            <a:off x="1721141" y="1229512"/>
            <a:ext cx="8749718" cy="4921716"/>
          </a:xfrm>
          <a:prstGeom prst="rect">
            <a:avLst/>
          </a:prstGeom>
        </p:spPr>
      </p:pic>
      <p:sp>
        <p:nvSpPr>
          <p:cNvPr id="6" name="TextBox 5">
            <a:extLst>
              <a:ext uri="{FF2B5EF4-FFF2-40B4-BE49-F238E27FC236}">
                <a16:creationId xmlns:a16="http://schemas.microsoft.com/office/drawing/2014/main" id="{BFD76DF8-1F3C-4157-A7BF-8325AEDAE337}"/>
              </a:ext>
            </a:extLst>
          </p:cNvPr>
          <p:cNvSpPr txBox="1"/>
          <p:nvPr/>
        </p:nvSpPr>
        <p:spPr>
          <a:xfrm>
            <a:off x="4031781" y="329160"/>
            <a:ext cx="4128438" cy="584775"/>
          </a:xfrm>
          <a:prstGeom prst="rect">
            <a:avLst/>
          </a:prstGeom>
          <a:noFill/>
        </p:spPr>
        <p:txBody>
          <a:bodyPr wrap="none" rtlCol="0">
            <a:spAutoFit/>
          </a:bodyPr>
          <a:lstStyle/>
          <a:p>
            <a:r>
              <a:rPr lang="en-US" sz="3200" dirty="0">
                <a:latin typeface="+mj-lt"/>
              </a:rPr>
              <a:t>Reinforcement Learning</a:t>
            </a:r>
            <a:endParaRPr lang="ru-RU" sz="3200" dirty="0">
              <a:latin typeface="+mj-lt"/>
            </a:endParaRPr>
          </a:p>
        </p:txBody>
      </p:sp>
    </p:spTree>
    <p:extLst>
      <p:ext uri="{BB962C8B-B14F-4D97-AF65-F5344CB8AC3E}">
        <p14:creationId xmlns:p14="http://schemas.microsoft.com/office/powerpoint/2010/main" val="142998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298B6E-5FE1-484B-B6EB-EECB1C071F1D}"/>
              </a:ext>
            </a:extLst>
          </p:cNvPr>
          <p:cNvSpPr>
            <a:spLocks noGrp="1"/>
          </p:cNvSpPr>
          <p:nvPr>
            <p:ph type="title"/>
          </p:nvPr>
        </p:nvSpPr>
        <p:spPr/>
        <p:txBody>
          <a:bodyPr/>
          <a:lstStyle/>
          <a:p>
            <a:r>
              <a:rPr lang="ru-RU" dirty="0"/>
              <a:t>Организационные моменты</a:t>
            </a:r>
          </a:p>
        </p:txBody>
      </p:sp>
      <p:pic>
        <p:nvPicPr>
          <p:cNvPr id="5" name="Объект 4">
            <a:extLst>
              <a:ext uri="{FF2B5EF4-FFF2-40B4-BE49-F238E27FC236}">
                <a16:creationId xmlns:a16="http://schemas.microsoft.com/office/drawing/2014/main" id="{96D1D97C-4F90-4FBA-B77A-247F8C327D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3082" y="1690688"/>
            <a:ext cx="6723865" cy="3891316"/>
          </a:xfrm>
        </p:spPr>
      </p:pic>
      <p:sp>
        <p:nvSpPr>
          <p:cNvPr id="4" name="Прямоугольник 3">
            <a:extLst>
              <a:ext uri="{FF2B5EF4-FFF2-40B4-BE49-F238E27FC236}">
                <a16:creationId xmlns:a16="http://schemas.microsoft.com/office/drawing/2014/main" id="{141964F0-2ABB-4D2E-B188-7A001F025545}"/>
              </a:ext>
            </a:extLst>
          </p:cNvPr>
          <p:cNvSpPr/>
          <p:nvPr/>
        </p:nvSpPr>
        <p:spPr>
          <a:xfrm>
            <a:off x="3861732" y="5985044"/>
            <a:ext cx="4921541" cy="507831"/>
          </a:xfrm>
          <a:prstGeom prst="rect">
            <a:avLst/>
          </a:prstGeom>
        </p:spPr>
        <p:txBody>
          <a:bodyPr wrap="square">
            <a:spAutoFit/>
          </a:bodyPr>
          <a:lstStyle/>
          <a:p>
            <a:r>
              <a:rPr lang="en-US" sz="900" dirty="0">
                <a:hlinkClick r:id="rId3"/>
              </a:rPr>
              <a:t>http://wiki.cs.hse.ru/%D0%92%D0%B2%D0%B5%D0%B4%D0%B5%D0%BD%D0%B8%D0%B5_%D0%B2_%D0%B0%D0%BD%D0%B0%D0%BB%D0%B8%D0%B7_%D0%B4%D0%B0%D0%BD%D0%BD%D1%8B%D1%85_(%D0%BC%D0%B0%D0%B9%D0%BD%D0%BE%D1%80_%D0%98%D0%90%D0%94)</a:t>
            </a:r>
            <a:endParaRPr lang="ru-RU" sz="900" dirty="0"/>
          </a:p>
        </p:txBody>
      </p:sp>
      <p:sp>
        <p:nvSpPr>
          <p:cNvPr id="6" name="TextBox 5">
            <a:extLst>
              <a:ext uri="{FF2B5EF4-FFF2-40B4-BE49-F238E27FC236}">
                <a16:creationId xmlns:a16="http://schemas.microsoft.com/office/drawing/2014/main" id="{81826EE6-C931-441E-B519-AD169AC7140E}"/>
              </a:ext>
            </a:extLst>
          </p:cNvPr>
          <p:cNvSpPr txBox="1"/>
          <p:nvPr/>
        </p:nvSpPr>
        <p:spPr>
          <a:xfrm>
            <a:off x="2072081" y="6054293"/>
            <a:ext cx="1724959" cy="369332"/>
          </a:xfrm>
          <a:prstGeom prst="rect">
            <a:avLst/>
          </a:prstGeom>
          <a:noFill/>
        </p:spPr>
        <p:txBody>
          <a:bodyPr wrap="none" rtlCol="0">
            <a:spAutoFit/>
          </a:bodyPr>
          <a:lstStyle/>
          <a:p>
            <a:r>
              <a:rPr lang="ru-RU" dirty="0"/>
              <a:t>Ссылка на курс:</a:t>
            </a:r>
          </a:p>
        </p:txBody>
      </p:sp>
    </p:spTree>
    <p:extLst>
      <p:ext uri="{BB962C8B-B14F-4D97-AF65-F5344CB8AC3E}">
        <p14:creationId xmlns:p14="http://schemas.microsoft.com/office/powerpoint/2010/main" val="2025297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29A789C-BC06-40A7-857A-70D687BD2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4" y="315678"/>
            <a:ext cx="4832148" cy="3220282"/>
          </a:xfrm>
          <a:prstGeom prst="rect">
            <a:avLst/>
          </a:prstGeom>
        </p:spPr>
      </p:pic>
      <p:pic>
        <p:nvPicPr>
          <p:cNvPr id="5" name="Рисунок 4">
            <a:extLst>
              <a:ext uri="{FF2B5EF4-FFF2-40B4-BE49-F238E27FC236}">
                <a16:creationId xmlns:a16="http://schemas.microsoft.com/office/drawing/2014/main" id="{DAFCE1C9-30AD-4361-99F4-7E4F45F40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25" y="3775046"/>
            <a:ext cx="5877885" cy="2934422"/>
          </a:xfrm>
          <a:prstGeom prst="rect">
            <a:avLst/>
          </a:prstGeom>
        </p:spPr>
      </p:pic>
      <p:pic>
        <p:nvPicPr>
          <p:cNvPr id="8" name="Рисунок 7">
            <a:extLst>
              <a:ext uri="{FF2B5EF4-FFF2-40B4-BE49-F238E27FC236}">
                <a16:creationId xmlns:a16="http://schemas.microsoft.com/office/drawing/2014/main" id="{6148E09F-5E25-4624-88AD-06CA7D53B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7035" y="274081"/>
            <a:ext cx="5721291" cy="3261879"/>
          </a:xfrm>
          <a:prstGeom prst="rect">
            <a:avLst/>
          </a:prstGeom>
        </p:spPr>
      </p:pic>
      <p:pic>
        <p:nvPicPr>
          <p:cNvPr id="15" name="Рисунок 14">
            <a:extLst>
              <a:ext uri="{FF2B5EF4-FFF2-40B4-BE49-F238E27FC236}">
                <a16:creationId xmlns:a16="http://schemas.microsoft.com/office/drawing/2014/main" id="{C122E767-9C8A-4808-A239-287C17350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068" y="3629330"/>
            <a:ext cx="5447648" cy="3080138"/>
          </a:xfrm>
          <a:prstGeom prst="rect">
            <a:avLst/>
          </a:prstGeom>
        </p:spPr>
      </p:pic>
    </p:spTree>
    <p:extLst>
      <p:ext uri="{BB962C8B-B14F-4D97-AF65-F5344CB8AC3E}">
        <p14:creationId xmlns:p14="http://schemas.microsoft.com/office/powerpoint/2010/main" val="549744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508C1E1-DC49-4CE5-8BB2-82049738046F}"/>
              </a:ext>
            </a:extLst>
          </p:cNvPr>
          <p:cNvSpPr/>
          <p:nvPr/>
        </p:nvSpPr>
        <p:spPr>
          <a:xfrm>
            <a:off x="1496637" y="2450544"/>
            <a:ext cx="3512661" cy="230832"/>
          </a:xfrm>
          <a:prstGeom prst="rect">
            <a:avLst/>
          </a:prstGeom>
        </p:spPr>
        <p:txBody>
          <a:bodyPr wrap="square">
            <a:spAutoFit/>
          </a:bodyPr>
          <a:lstStyle/>
          <a:p>
            <a:r>
              <a:rPr lang="en-US" sz="900" dirty="0">
                <a:hlinkClick r:id="rId2"/>
              </a:rPr>
              <a:t>https://www.wired.com/story/poker-playing-robot-goes-to-pentagon/</a:t>
            </a:r>
            <a:endParaRPr lang="ru-RU" sz="900" dirty="0"/>
          </a:p>
        </p:txBody>
      </p:sp>
      <p:pic>
        <p:nvPicPr>
          <p:cNvPr id="6" name="Рисунок 5">
            <a:extLst>
              <a:ext uri="{FF2B5EF4-FFF2-40B4-BE49-F238E27FC236}">
                <a16:creationId xmlns:a16="http://schemas.microsoft.com/office/drawing/2014/main" id="{DC362922-5E64-45AC-84B6-BDC441346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63" y="728770"/>
            <a:ext cx="1428949" cy="1424186"/>
          </a:xfrm>
          <a:prstGeom prst="rect">
            <a:avLst/>
          </a:prstGeom>
        </p:spPr>
      </p:pic>
      <p:pic>
        <p:nvPicPr>
          <p:cNvPr id="9" name="Рисунок 8">
            <a:extLst>
              <a:ext uri="{FF2B5EF4-FFF2-40B4-BE49-F238E27FC236}">
                <a16:creationId xmlns:a16="http://schemas.microsoft.com/office/drawing/2014/main" id="{68139038-EFE4-4037-A492-42195F997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020" y="649790"/>
            <a:ext cx="2204815" cy="1676845"/>
          </a:xfrm>
          <a:prstGeom prst="rect">
            <a:avLst/>
          </a:prstGeom>
        </p:spPr>
      </p:pic>
      <p:sp>
        <p:nvSpPr>
          <p:cNvPr id="10" name="Прямоугольник 9">
            <a:extLst>
              <a:ext uri="{FF2B5EF4-FFF2-40B4-BE49-F238E27FC236}">
                <a16:creationId xmlns:a16="http://schemas.microsoft.com/office/drawing/2014/main" id="{C1F56E68-004C-42F2-8D79-3A2B00F867B8}"/>
              </a:ext>
            </a:extLst>
          </p:cNvPr>
          <p:cNvSpPr/>
          <p:nvPr/>
        </p:nvSpPr>
        <p:spPr>
          <a:xfrm>
            <a:off x="2043082" y="5612103"/>
            <a:ext cx="2266967" cy="230832"/>
          </a:xfrm>
          <a:prstGeom prst="rect">
            <a:avLst/>
          </a:prstGeom>
        </p:spPr>
        <p:txBody>
          <a:bodyPr wrap="none">
            <a:spAutoFit/>
          </a:bodyPr>
          <a:lstStyle/>
          <a:p>
            <a:r>
              <a:rPr lang="en-US" sz="900" dirty="0">
                <a:hlinkClick r:id="rId5"/>
              </a:rPr>
              <a:t>https://vc.ru/flood/26141-sberbank-holdem</a:t>
            </a:r>
            <a:endParaRPr lang="ru-RU" sz="900" dirty="0"/>
          </a:p>
        </p:txBody>
      </p:sp>
      <p:sp>
        <p:nvSpPr>
          <p:cNvPr id="11" name="Стрелка: вправо 10">
            <a:extLst>
              <a:ext uri="{FF2B5EF4-FFF2-40B4-BE49-F238E27FC236}">
                <a16:creationId xmlns:a16="http://schemas.microsoft.com/office/drawing/2014/main" id="{3511F410-6ABA-4B1E-B111-D9133D1A2930}"/>
              </a:ext>
            </a:extLst>
          </p:cNvPr>
          <p:cNvSpPr/>
          <p:nvPr/>
        </p:nvSpPr>
        <p:spPr>
          <a:xfrm>
            <a:off x="2687362" y="1245897"/>
            <a:ext cx="978408" cy="48463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pic>
        <p:nvPicPr>
          <p:cNvPr id="13" name="Рисунок 12">
            <a:extLst>
              <a:ext uri="{FF2B5EF4-FFF2-40B4-BE49-F238E27FC236}">
                <a16:creationId xmlns:a16="http://schemas.microsoft.com/office/drawing/2014/main" id="{14E73298-67CD-41A0-BC25-5F0DFF4FC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62" y="3499469"/>
            <a:ext cx="1428949" cy="1424186"/>
          </a:xfrm>
          <a:prstGeom prst="rect">
            <a:avLst/>
          </a:prstGeom>
        </p:spPr>
      </p:pic>
      <p:sp>
        <p:nvSpPr>
          <p:cNvPr id="14" name="Стрелка: вправо 13">
            <a:extLst>
              <a:ext uri="{FF2B5EF4-FFF2-40B4-BE49-F238E27FC236}">
                <a16:creationId xmlns:a16="http://schemas.microsoft.com/office/drawing/2014/main" id="{12B296EA-97AD-497C-9904-B1D1AD127A3A}"/>
              </a:ext>
            </a:extLst>
          </p:cNvPr>
          <p:cNvSpPr/>
          <p:nvPr/>
        </p:nvSpPr>
        <p:spPr>
          <a:xfrm>
            <a:off x="2687362" y="3969246"/>
            <a:ext cx="978408" cy="48463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pic>
        <p:nvPicPr>
          <p:cNvPr id="16" name="Рисунок 15">
            <a:extLst>
              <a:ext uri="{FF2B5EF4-FFF2-40B4-BE49-F238E27FC236}">
                <a16:creationId xmlns:a16="http://schemas.microsoft.com/office/drawing/2014/main" id="{E707F935-68B6-4D9B-8056-B86C95FD9C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2020" y="3401391"/>
            <a:ext cx="1810996" cy="1810996"/>
          </a:xfrm>
          <a:prstGeom prst="rect">
            <a:avLst/>
          </a:prstGeom>
        </p:spPr>
      </p:pic>
      <p:pic>
        <p:nvPicPr>
          <p:cNvPr id="18" name="Рисунок 17">
            <a:extLst>
              <a:ext uri="{FF2B5EF4-FFF2-40B4-BE49-F238E27FC236}">
                <a16:creationId xmlns:a16="http://schemas.microsoft.com/office/drawing/2014/main" id="{77B1C0B3-E979-4EF6-8F13-A1209C80D2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0206" y="605333"/>
            <a:ext cx="1899014" cy="1845211"/>
          </a:xfrm>
          <a:prstGeom prst="rect">
            <a:avLst/>
          </a:prstGeom>
        </p:spPr>
      </p:pic>
      <p:sp>
        <p:nvSpPr>
          <p:cNvPr id="19" name="Стрелка: вправо 18">
            <a:extLst>
              <a:ext uri="{FF2B5EF4-FFF2-40B4-BE49-F238E27FC236}">
                <a16:creationId xmlns:a16="http://schemas.microsoft.com/office/drawing/2014/main" id="{2D876800-D06B-4C5C-BD29-CC8FC54C4B51}"/>
              </a:ext>
            </a:extLst>
          </p:cNvPr>
          <p:cNvSpPr/>
          <p:nvPr/>
        </p:nvSpPr>
        <p:spPr>
          <a:xfrm>
            <a:off x="9094948" y="1349421"/>
            <a:ext cx="978408" cy="48463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20" name="Прямоугольник 19">
            <a:extLst>
              <a:ext uri="{FF2B5EF4-FFF2-40B4-BE49-F238E27FC236}">
                <a16:creationId xmlns:a16="http://schemas.microsoft.com/office/drawing/2014/main" id="{8336378D-630A-4F3E-B180-7BF0F29D8EEF}"/>
              </a:ext>
            </a:extLst>
          </p:cNvPr>
          <p:cNvSpPr/>
          <p:nvPr/>
        </p:nvSpPr>
        <p:spPr>
          <a:xfrm>
            <a:off x="7682539" y="2514027"/>
            <a:ext cx="3592082" cy="369332"/>
          </a:xfrm>
          <a:prstGeom prst="rect">
            <a:avLst/>
          </a:prstGeom>
        </p:spPr>
        <p:txBody>
          <a:bodyPr wrap="square">
            <a:spAutoFit/>
          </a:bodyPr>
          <a:lstStyle/>
          <a:p>
            <a:r>
              <a:rPr lang="en-US" sz="900" dirty="0">
                <a:hlinkClick r:id="rId8"/>
              </a:rPr>
              <a:t>https://www.theverge.com/2019/7/22/20703578/microsoft-openai-investment-partnership-1-billion-azure-artificial-general-intelligence-agi</a:t>
            </a:r>
            <a:endParaRPr lang="ru-RU" sz="900" dirty="0"/>
          </a:p>
        </p:txBody>
      </p:sp>
      <p:pic>
        <p:nvPicPr>
          <p:cNvPr id="22" name="Рисунок 21">
            <a:extLst>
              <a:ext uri="{FF2B5EF4-FFF2-40B4-BE49-F238E27FC236}">
                <a16:creationId xmlns:a16="http://schemas.microsoft.com/office/drawing/2014/main" id="{BBBD293E-3913-4289-985E-13E236F4B3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9084" y="657265"/>
            <a:ext cx="1741346" cy="1741346"/>
          </a:xfrm>
          <a:prstGeom prst="rect">
            <a:avLst/>
          </a:prstGeom>
        </p:spPr>
      </p:pic>
      <p:pic>
        <p:nvPicPr>
          <p:cNvPr id="24" name="Рисунок 23">
            <a:extLst>
              <a:ext uri="{FF2B5EF4-FFF2-40B4-BE49-F238E27FC236}">
                <a16:creationId xmlns:a16="http://schemas.microsoft.com/office/drawing/2014/main" id="{7D0F2CBB-B062-41FA-9259-A355013D9E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9084" y="3464950"/>
            <a:ext cx="1493224" cy="1493224"/>
          </a:xfrm>
          <a:prstGeom prst="rect">
            <a:avLst/>
          </a:prstGeom>
        </p:spPr>
      </p:pic>
      <p:sp>
        <p:nvSpPr>
          <p:cNvPr id="25" name="Стрелка: вправо 24">
            <a:extLst>
              <a:ext uri="{FF2B5EF4-FFF2-40B4-BE49-F238E27FC236}">
                <a16:creationId xmlns:a16="http://schemas.microsoft.com/office/drawing/2014/main" id="{26B711E6-27B5-483D-AFF1-8571CC21E636}"/>
              </a:ext>
            </a:extLst>
          </p:cNvPr>
          <p:cNvSpPr/>
          <p:nvPr/>
        </p:nvSpPr>
        <p:spPr>
          <a:xfrm>
            <a:off x="9094948" y="3967731"/>
            <a:ext cx="978408" cy="48463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pic>
        <p:nvPicPr>
          <p:cNvPr id="27" name="Рисунок 26">
            <a:extLst>
              <a:ext uri="{FF2B5EF4-FFF2-40B4-BE49-F238E27FC236}">
                <a16:creationId xmlns:a16="http://schemas.microsoft.com/office/drawing/2014/main" id="{2E8DDB96-4C31-4B68-A020-D2BD2D882E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4769" y="3691976"/>
            <a:ext cx="2244451" cy="1036141"/>
          </a:xfrm>
          <a:prstGeom prst="rect">
            <a:avLst/>
          </a:prstGeom>
        </p:spPr>
      </p:pic>
      <p:sp>
        <p:nvSpPr>
          <p:cNvPr id="28" name="Прямоугольник 27">
            <a:extLst>
              <a:ext uri="{FF2B5EF4-FFF2-40B4-BE49-F238E27FC236}">
                <a16:creationId xmlns:a16="http://schemas.microsoft.com/office/drawing/2014/main" id="{DA4BE4CC-AEBA-4419-9CDF-7F1592B463B4}"/>
              </a:ext>
            </a:extLst>
          </p:cNvPr>
          <p:cNvSpPr/>
          <p:nvPr/>
        </p:nvSpPr>
        <p:spPr>
          <a:xfrm>
            <a:off x="7213626" y="5381271"/>
            <a:ext cx="4529908" cy="230832"/>
          </a:xfrm>
          <a:prstGeom prst="rect">
            <a:avLst/>
          </a:prstGeom>
        </p:spPr>
        <p:txBody>
          <a:bodyPr wrap="square">
            <a:spAutoFit/>
          </a:bodyPr>
          <a:lstStyle/>
          <a:p>
            <a:r>
              <a:rPr lang="en-US" sz="900" dirty="0">
                <a:hlinkClick r:id="rId12"/>
              </a:rPr>
              <a:t>https://www.wired.com/story/facebook-quietly-enters-starcraft-war-for-ai-bots-and-loses/</a:t>
            </a:r>
            <a:endParaRPr lang="ru-RU" sz="900" dirty="0"/>
          </a:p>
        </p:txBody>
      </p:sp>
    </p:spTree>
    <p:extLst>
      <p:ext uri="{BB962C8B-B14F-4D97-AF65-F5344CB8AC3E}">
        <p14:creationId xmlns:p14="http://schemas.microsoft.com/office/powerpoint/2010/main" val="169547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5109A3D-76E5-4C31-B3B0-058982D13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450" y="1027652"/>
            <a:ext cx="4038417" cy="5373149"/>
          </a:xfrm>
          <a:prstGeom prst="rect">
            <a:avLst/>
          </a:prstGeom>
        </p:spPr>
      </p:pic>
      <p:sp>
        <p:nvSpPr>
          <p:cNvPr id="6" name="TextBox 5">
            <a:extLst>
              <a:ext uri="{FF2B5EF4-FFF2-40B4-BE49-F238E27FC236}">
                <a16:creationId xmlns:a16="http://schemas.microsoft.com/office/drawing/2014/main" id="{02EE2960-9FA2-480D-B442-262EAC356341}"/>
              </a:ext>
            </a:extLst>
          </p:cNvPr>
          <p:cNvSpPr txBox="1"/>
          <p:nvPr/>
        </p:nvSpPr>
        <p:spPr>
          <a:xfrm>
            <a:off x="3333064" y="222308"/>
            <a:ext cx="5525872" cy="584775"/>
          </a:xfrm>
          <a:prstGeom prst="rect">
            <a:avLst/>
          </a:prstGeom>
          <a:noFill/>
        </p:spPr>
        <p:txBody>
          <a:bodyPr wrap="none" rtlCol="0">
            <a:spAutoFit/>
          </a:bodyPr>
          <a:lstStyle/>
          <a:p>
            <a:r>
              <a:rPr lang="ru-RU" sz="3200" dirty="0">
                <a:latin typeface="+mj-lt"/>
              </a:rPr>
              <a:t>Что общего у всех этих людей?</a:t>
            </a:r>
          </a:p>
        </p:txBody>
      </p:sp>
    </p:spTree>
    <p:extLst>
      <p:ext uri="{BB962C8B-B14F-4D97-AF65-F5344CB8AC3E}">
        <p14:creationId xmlns:p14="http://schemas.microsoft.com/office/powerpoint/2010/main" val="271532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5109A3D-76E5-4C31-B3B0-058982D13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450" y="1027652"/>
            <a:ext cx="4038417" cy="5373149"/>
          </a:xfrm>
          <a:prstGeom prst="rect">
            <a:avLst/>
          </a:prstGeom>
        </p:spPr>
      </p:pic>
      <p:sp>
        <p:nvSpPr>
          <p:cNvPr id="6" name="TextBox 5">
            <a:extLst>
              <a:ext uri="{FF2B5EF4-FFF2-40B4-BE49-F238E27FC236}">
                <a16:creationId xmlns:a16="http://schemas.microsoft.com/office/drawing/2014/main" id="{02EE2960-9FA2-480D-B442-262EAC356341}"/>
              </a:ext>
            </a:extLst>
          </p:cNvPr>
          <p:cNvSpPr txBox="1"/>
          <p:nvPr/>
        </p:nvSpPr>
        <p:spPr>
          <a:xfrm>
            <a:off x="3333064" y="222308"/>
            <a:ext cx="5525872" cy="584775"/>
          </a:xfrm>
          <a:prstGeom prst="rect">
            <a:avLst/>
          </a:prstGeom>
          <a:noFill/>
        </p:spPr>
        <p:txBody>
          <a:bodyPr wrap="none" rtlCol="0">
            <a:spAutoFit/>
          </a:bodyPr>
          <a:lstStyle/>
          <a:p>
            <a:r>
              <a:rPr lang="ru-RU" sz="3200" dirty="0">
                <a:latin typeface="+mj-lt"/>
              </a:rPr>
              <a:t>Что общего у всех этих людей?</a:t>
            </a:r>
          </a:p>
        </p:txBody>
      </p:sp>
      <p:sp>
        <p:nvSpPr>
          <p:cNvPr id="2" name="TextBox 1">
            <a:extLst>
              <a:ext uri="{FF2B5EF4-FFF2-40B4-BE49-F238E27FC236}">
                <a16:creationId xmlns:a16="http://schemas.microsoft.com/office/drawing/2014/main" id="{A2D76DE3-6E78-4164-8BC3-AD0B6C31855C}"/>
              </a:ext>
            </a:extLst>
          </p:cNvPr>
          <p:cNvSpPr txBox="1"/>
          <p:nvPr/>
        </p:nvSpPr>
        <p:spPr>
          <a:xfrm>
            <a:off x="1543575" y="2228456"/>
            <a:ext cx="9409564" cy="1569660"/>
          </a:xfrm>
          <a:prstGeom prst="rect">
            <a:avLst/>
          </a:prstGeom>
          <a:noFill/>
        </p:spPr>
        <p:txBody>
          <a:bodyPr wrap="none" rtlCol="0">
            <a:spAutoFit/>
          </a:bodyPr>
          <a:lstStyle/>
          <a:p>
            <a:r>
              <a:rPr lang="ru-RU" sz="9600" dirty="0">
                <a:solidFill>
                  <a:srgbClr val="FFC000"/>
                </a:solidFill>
              </a:rPr>
              <a:t>Их не существует.</a:t>
            </a:r>
          </a:p>
        </p:txBody>
      </p:sp>
      <p:sp>
        <p:nvSpPr>
          <p:cNvPr id="3" name="Прямоугольник 2">
            <a:extLst>
              <a:ext uri="{FF2B5EF4-FFF2-40B4-BE49-F238E27FC236}">
                <a16:creationId xmlns:a16="http://schemas.microsoft.com/office/drawing/2014/main" id="{1D9B5F6E-3042-428C-BA36-45CB23855640}"/>
              </a:ext>
            </a:extLst>
          </p:cNvPr>
          <p:cNvSpPr/>
          <p:nvPr/>
        </p:nvSpPr>
        <p:spPr>
          <a:xfrm>
            <a:off x="74637" y="3714226"/>
            <a:ext cx="3905813" cy="369332"/>
          </a:xfrm>
          <a:prstGeom prst="rect">
            <a:avLst/>
          </a:prstGeom>
        </p:spPr>
        <p:txBody>
          <a:bodyPr wrap="square">
            <a:spAutoFit/>
          </a:bodyPr>
          <a:lstStyle/>
          <a:p>
            <a:r>
              <a:rPr lang="en-US" dirty="0">
                <a:hlinkClick r:id="rId3"/>
              </a:rPr>
              <a:t>https://hitech.vesti.ru/article/1170183/</a:t>
            </a:r>
            <a:endParaRPr lang="ru-RU" dirty="0"/>
          </a:p>
        </p:txBody>
      </p:sp>
    </p:spTree>
    <p:extLst>
      <p:ext uri="{BB962C8B-B14F-4D97-AF65-F5344CB8AC3E}">
        <p14:creationId xmlns:p14="http://schemas.microsoft.com/office/powerpoint/2010/main" val="695059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838017F9-4EF8-4819-A283-97BB93400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765" y="407725"/>
            <a:ext cx="5366156" cy="6031560"/>
          </a:xfrm>
          <a:prstGeom prst="rect">
            <a:avLst/>
          </a:prstGeom>
        </p:spPr>
      </p:pic>
      <p:pic>
        <p:nvPicPr>
          <p:cNvPr id="9" name="Рисунок 8">
            <a:extLst>
              <a:ext uri="{FF2B5EF4-FFF2-40B4-BE49-F238E27FC236}">
                <a16:creationId xmlns:a16="http://schemas.microsoft.com/office/drawing/2014/main" id="{D563B677-8C7B-461D-9488-63C7571F0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329" y="237477"/>
            <a:ext cx="4217798" cy="3055906"/>
          </a:xfrm>
          <a:prstGeom prst="rect">
            <a:avLst/>
          </a:prstGeom>
        </p:spPr>
      </p:pic>
      <p:pic>
        <p:nvPicPr>
          <p:cNvPr id="11" name="Рисунок 10">
            <a:extLst>
              <a:ext uri="{FF2B5EF4-FFF2-40B4-BE49-F238E27FC236}">
                <a16:creationId xmlns:a16="http://schemas.microsoft.com/office/drawing/2014/main" id="{5CFB830D-A748-494D-9275-BF41F461A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219" y="3564618"/>
            <a:ext cx="4524018" cy="2883027"/>
          </a:xfrm>
          <a:prstGeom prst="rect">
            <a:avLst/>
          </a:prstGeom>
        </p:spPr>
      </p:pic>
    </p:spTree>
    <p:extLst>
      <p:ext uri="{BB962C8B-B14F-4D97-AF65-F5344CB8AC3E}">
        <p14:creationId xmlns:p14="http://schemas.microsoft.com/office/powerpoint/2010/main" val="598222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1B49147-6FE7-4F97-807F-80B565E5D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533" y="750814"/>
            <a:ext cx="5356371" cy="5356371"/>
          </a:xfrm>
          <a:prstGeom prst="rect">
            <a:avLst/>
          </a:prstGeom>
        </p:spPr>
      </p:pic>
      <p:sp>
        <p:nvSpPr>
          <p:cNvPr id="4" name="Прямоугольник 3">
            <a:extLst>
              <a:ext uri="{FF2B5EF4-FFF2-40B4-BE49-F238E27FC236}">
                <a16:creationId xmlns:a16="http://schemas.microsoft.com/office/drawing/2014/main" id="{B6A854B7-F9BC-4812-8160-46EE0607CF81}"/>
              </a:ext>
            </a:extLst>
          </p:cNvPr>
          <p:cNvSpPr/>
          <p:nvPr/>
        </p:nvSpPr>
        <p:spPr>
          <a:xfrm>
            <a:off x="6607728" y="3198167"/>
            <a:ext cx="5651384" cy="230832"/>
          </a:xfrm>
          <a:prstGeom prst="rect">
            <a:avLst/>
          </a:prstGeom>
        </p:spPr>
        <p:txBody>
          <a:bodyPr wrap="square">
            <a:spAutoFit/>
          </a:bodyPr>
          <a:lstStyle/>
          <a:p>
            <a:r>
              <a:rPr lang="en-US" sz="900">
                <a:hlinkClick r:id="rId3"/>
              </a:rPr>
              <a:t>https://www.christies.com/features/A-collaboration-between-two-artists-one-human-one-a-machine-9332-1.aspx</a:t>
            </a:r>
            <a:endParaRPr lang="ru-RU" sz="900" dirty="0"/>
          </a:p>
        </p:txBody>
      </p:sp>
      <p:sp>
        <p:nvSpPr>
          <p:cNvPr id="5" name="Прямоугольник 4">
            <a:extLst>
              <a:ext uri="{FF2B5EF4-FFF2-40B4-BE49-F238E27FC236}">
                <a16:creationId xmlns:a16="http://schemas.microsoft.com/office/drawing/2014/main" id="{4C0AA10E-C6A0-4676-BF75-5A2AEA4176D9}"/>
              </a:ext>
            </a:extLst>
          </p:cNvPr>
          <p:cNvSpPr/>
          <p:nvPr/>
        </p:nvSpPr>
        <p:spPr>
          <a:xfrm>
            <a:off x="7194958" y="1918711"/>
            <a:ext cx="4021123" cy="1200329"/>
          </a:xfrm>
          <a:prstGeom prst="rect">
            <a:avLst/>
          </a:prstGeom>
        </p:spPr>
        <p:txBody>
          <a:bodyPr wrap="square">
            <a:spAutoFit/>
          </a:bodyPr>
          <a:lstStyle/>
          <a:p>
            <a:r>
              <a:rPr lang="en-US" dirty="0">
                <a:solidFill>
                  <a:srgbClr val="333333"/>
                </a:solidFill>
                <a:latin typeface="AtlasGroteskRegular"/>
              </a:rPr>
              <a:t>AI artwork sells for $432,500 — nearly 45 times its high estimate — as Christie’s becomes the first auction house to offer a work of art created by an algorithm</a:t>
            </a:r>
            <a:endParaRPr lang="ru-RU" dirty="0"/>
          </a:p>
        </p:txBody>
      </p:sp>
    </p:spTree>
    <p:extLst>
      <p:ext uri="{BB962C8B-B14F-4D97-AF65-F5344CB8AC3E}">
        <p14:creationId xmlns:p14="http://schemas.microsoft.com/office/powerpoint/2010/main" val="3074850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8043B661-013A-4D03-8A3B-214DCEDB9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919" y="1726991"/>
            <a:ext cx="4949505" cy="2784097"/>
          </a:xfrm>
          <a:prstGeom prst="rect">
            <a:avLst/>
          </a:prstGeom>
        </p:spPr>
      </p:pic>
      <p:sp>
        <p:nvSpPr>
          <p:cNvPr id="7" name="Прямоугольник 6">
            <a:extLst>
              <a:ext uri="{FF2B5EF4-FFF2-40B4-BE49-F238E27FC236}">
                <a16:creationId xmlns:a16="http://schemas.microsoft.com/office/drawing/2014/main" id="{48D99D93-8D79-4C89-AD19-1FE4E4CEDA6A}"/>
              </a:ext>
            </a:extLst>
          </p:cNvPr>
          <p:cNvSpPr/>
          <p:nvPr/>
        </p:nvSpPr>
        <p:spPr>
          <a:xfrm>
            <a:off x="7637660" y="4141756"/>
            <a:ext cx="3090974" cy="369332"/>
          </a:xfrm>
          <a:prstGeom prst="rect">
            <a:avLst/>
          </a:prstGeom>
        </p:spPr>
        <p:txBody>
          <a:bodyPr wrap="none">
            <a:spAutoFit/>
          </a:bodyPr>
          <a:lstStyle/>
          <a:p>
            <a:r>
              <a:rPr lang="en-US" dirty="0">
                <a:hlinkClick r:id="rId3"/>
              </a:rPr>
              <a:t>https://talktotransformer.com/</a:t>
            </a:r>
            <a:endParaRPr lang="ru-RU" dirty="0"/>
          </a:p>
        </p:txBody>
      </p:sp>
      <p:pic>
        <p:nvPicPr>
          <p:cNvPr id="9" name="Рисунок 8">
            <a:extLst>
              <a:ext uri="{FF2B5EF4-FFF2-40B4-BE49-F238E27FC236}">
                <a16:creationId xmlns:a16="http://schemas.microsoft.com/office/drawing/2014/main" id="{F0C48F7F-5514-4E0A-9BB1-51A1C8EEE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861" y="2292746"/>
            <a:ext cx="4746770" cy="1382497"/>
          </a:xfrm>
          <a:prstGeom prst="rect">
            <a:avLst/>
          </a:prstGeom>
        </p:spPr>
      </p:pic>
    </p:spTree>
    <p:extLst>
      <p:ext uri="{BB962C8B-B14F-4D97-AF65-F5344CB8AC3E}">
        <p14:creationId xmlns:p14="http://schemas.microsoft.com/office/powerpoint/2010/main" val="3462658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7C3295-C720-4B6C-B7C7-4E007AE217AE}"/>
              </a:ext>
            </a:extLst>
          </p:cNvPr>
          <p:cNvSpPr txBox="1"/>
          <p:nvPr/>
        </p:nvSpPr>
        <p:spPr>
          <a:xfrm>
            <a:off x="5072033" y="443198"/>
            <a:ext cx="2047934" cy="584775"/>
          </a:xfrm>
          <a:prstGeom prst="rect">
            <a:avLst/>
          </a:prstGeom>
          <a:noFill/>
        </p:spPr>
        <p:txBody>
          <a:bodyPr wrap="square" rtlCol="0">
            <a:spAutoFit/>
          </a:bodyPr>
          <a:lstStyle/>
          <a:p>
            <a:r>
              <a:rPr lang="en-US" sz="3200" dirty="0">
                <a:latin typeface="+mj-lt"/>
              </a:rPr>
              <a:t>Deep Fakes</a:t>
            </a:r>
          </a:p>
        </p:txBody>
      </p:sp>
      <p:pic>
        <p:nvPicPr>
          <p:cNvPr id="5" name="Мультимедиа в Интернете 4" title="Nicolas Cage face in Friends movie">
            <a:hlinkClick r:id="" action="ppaction://media"/>
            <a:extLst>
              <a:ext uri="{FF2B5EF4-FFF2-40B4-BE49-F238E27FC236}">
                <a16:creationId xmlns:a16="http://schemas.microsoft.com/office/drawing/2014/main" id="{ACA6FC42-2349-45CB-B75D-E76BD449AC22}"/>
              </a:ext>
            </a:extLst>
          </p:cNvPr>
          <p:cNvPicPr>
            <a:picLocks noRot="1" noChangeAspect="1"/>
          </p:cNvPicPr>
          <p:nvPr>
            <a:videoFile r:link="rId1"/>
          </p:nvPr>
        </p:nvPicPr>
        <p:blipFill>
          <a:blip r:embed="rId3"/>
          <a:stretch>
            <a:fillRect/>
          </a:stretch>
        </p:blipFill>
        <p:spPr>
          <a:xfrm>
            <a:off x="687897" y="1907971"/>
            <a:ext cx="5408103" cy="3042058"/>
          </a:xfrm>
          <a:prstGeom prst="rect">
            <a:avLst/>
          </a:prstGeom>
        </p:spPr>
      </p:pic>
      <p:pic>
        <p:nvPicPr>
          <p:cNvPr id="8" name="Рисунок 7">
            <a:extLst>
              <a:ext uri="{FF2B5EF4-FFF2-40B4-BE49-F238E27FC236}">
                <a16:creationId xmlns:a16="http://schemas.microsoft.com/office/drawing/2014/main" id="{41536CB6-C815-4909-92AC-EE77AA35CF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475" y="1244360"/>
            <a:ext cx="5033778" cy="5170442"/>
          </a:xfrm>
          <a:prstGeom prst="rect">
            <a:avLst/>
          </a:prstGeom>
        </p:spPr>
      </p:pic>
    </p:spTree>
    <p:extLst>
      <p:ext uri="{BB962C8B-B14F-4D97-AF65-F5344CB8AC3E}">
        <p14:creationId xmlns:p14="http://schemas.microsoft.com/office/powerpoint/2010/main" val="194364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ECE94ED6-26FA-45A7-B5EC-E230D748D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66" y="1588288"/>
            <a:ext cx="2390476" cy="1828571"/>
          </a:xfrm>
          <a:prstGeom prst="rect">
            <a:avLst/>
          </a:prstGeom>
        </p:spPr>
      </p:pic>
      <p:sp>
        <p:nvSpPr>
          <p:cNvPr id="9" name="Прямоугольник 8">
            <a:extLst>
              <a:ext uri="{FF2B5EF4-FFF2-40B4-BE49-F238E27FC236}">
                <a16:creationId xmlns:a16="http://schemas.microsoft.com/office/drawing/2014/main" id="{4A4623E5-B653-4128-A66C-C540870BE693}"/>
              </a:ext>
            </a:extLst>
          </p:cNvPr>
          <p:cNvSpPr/>
          <p:nvPr/>
        </p:nvSpPr>
        <p:spPr>
          <a:xfrm>
            <a:off x="1200350" y="3605351"/>
            <a:ext cx="2101392" cy="230832"/>
          </a:xfrm>
          <a:prstGeom prst="rect">
            <a:avLst/>
          </a:prstGeom>
        </p:spPr>
        <p:txBody>
          <a:bodyPr wrap="square">
            <a:spAutoFit/>
          </a:bodyPr>
          <a:lstStyle/>
          <a:p>
            <a:r>
              <a:rPr lang="en-US" sz="900" dirty="0">
                <a:hlinkClick r:id="rId3"/>
              </a:rPr>
              <a:t>https://ru.wikipedia.org/wiki/FindFace</a:t>
            </a:r>
            <a:endParaRPr lang="ru-RU" sz="900" dirty="0"/>
          </a:p>
        </p:txBody>
      </p:sp>
      <p:pic>
        <p:nvPicPr>
          <p:cNvPr id="11" name="Рисунок 10">
            <a:extLst>
              <a:ext uri="{FF2B5EF4-FFF2-40B4-BE49-F238E27FC236}">
                <a16:creationId xmlns:a16="http://schemas.microsoft.com/office/drawing/2014/main" id="{CF215756-3798-4053-AD8D-A5A9B48A9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932" y="618349"/>
            <a:ext cx="5086718" cy="3052031"/>
          </a:xfrm>
          <a:prstGeom prst="rect">
            <a:avLst/>
          </a:prstGeom>
        </p:spPr>
      </p:pic>
      <p:sp>
        <p:nvSpPr>
          <p:cNvPr id="12" name="Прямоугольник 11">
            <a:extLst>
              <a:ext uri="{FF2B5EF4-FFF2-40B4-BE49-F238E27FC236}">
                <a16:creationId xmlns:a16="http://schemas.microsoft.com/office/drawing/2014/main" id="{436152D2-E15D-48B9-B635-1CC43E27452C}"/>
              </a:ext>
            </a:extLst>
          </p:cNvPr>
          <p:cNvSpPr/>
          <p:nvPr/>
        </p:nvSpPr>
        <p:spPr>
          <a:xfrm>
            <a:off x="6353262" y="3704593"/>
            <a:ext cx="6096000" cy="230832"/>
          </a:xfrm>
          <a:prstGeom prst="rect">
            <a:avLst/>
          </a:prstGeom>
        </p:spPr>
        <p:txBody>
          <a:bodyPr>
            <a:spAutoFit/>
          </a:bodyPr>
          <a:lstStyle/>
          <a:p>
            <a:r>
              <a:rPr lang="en-US" sz="900" dirty="0">
                <a:hlinkClick r:id="rId5"/>
              </a:rPr>
              <a:t>https://findface.pro/blog/ochertania-budushego-ot-ntechlab-raspoznavanie-siluetov/</a:t>
            </a:r>
            <a:endParaRPr lang="ru-RU" sz="900" dirty="0"/>
          </a:p>
        </p:txBody>
      </p:sp>
      <p:pic>
        <p:nvPicPr>
          <p:cNvPr id="14" name="Рисунок 13">
            <a:extLst>
              <a:ext uri="{FF2B5EF4-FFF2-40B4-BE49-F238E27FC236}">
                <a16:creationId xmlns:a16="http://schemas.microsoft.com/office/drawing/2014/main" id="{EC7E8D78-0BBE-47B3-9072-3EFAA5FE0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00" y="4024675"/>
            <a:ext cx="4025708" cy="2348330"/>
          </a:xfrm>
          <a:prstGeom prst="rect">
            <a:avLst/>
          </a:prstGeom>
        </p:spPr>
      </p:pic>
      <p:sp>
        <p:nvSpPr>
          <p:cNvPr id="15" name="Прямоугольник 14">
            <a:extLst>
              <a:ext uri="{FF2B5EF4-FFF2-40B4-BE49-F238E27FC236}">
                <a16:creationId xmlns:a16="http://schemas.microsoft.com/office/drawing/2014/main" id="{F8EC7B95-F516-4016-9D96-A2A11A351733}"/>
              </a:ext>
            </a:extLst>
          </p:cNvPr>
          <p:cNvSpPr/>
          <p:nvPr/>
        </p:nvSpPr>
        <p:spPr>
          <a:xfrm>
            <a:off x="-20298" y="6519158"/>
            <a:ext cx="6096000" cy="230832"/>
          </a:xfrm>
          <a:prstGeom prst="rect">
            <a:avLst/>
          </a:prstGeom>
        </p:spPr>
        <p:txBody>
          <a:bodyPr>
            <a:spAutoFit/>
          </a:bodyPr>
          <a:lstStyle/>
          <a:p>
            <a:r>
              <a:rPr lang="en-US" sz="900" dirty="0">
                <a:hlinkClick r:id="rId7"/>
              </a:rPr>
              <a:t>https://www.inkstonenews.com/tech/chinas-facial-recognition-tech-catches-fugitive-jacky-cheung-concert/article/2141560</a:t>
            </a:r>
            <a:endParaRPr lang="ru-RU" sz="900" dirty="0"/>
          </a:p>
        </p:txBody>
      </p:sp>
      <p:pic>
        <p:nvPicPr>
          <p:cNvPr id="19" name="Рисунок 18">
            <a:extLst>
              <a:ext uri="{FF2B5EF4-FFF2-40B4-BE49-F238E27FC236}">
                <a16:creationId xmlns:a16="http://schemas.microsoft.com/office/drawing/2014/main" id="{83EF32BE-3FC0-4C50-8356-C1DDDF6D53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4897" y="4020371"/>
            <a:ext cx="4325219" cy="2430361"/>
          </a:xfrm>
          <a:prstGeom prst="rect">
            <a:avLst/>
          </a:prstGeom>
        </p:spPr>
      </p:pic>
      <p:sp>
        <p:nvSpPr>
          <p:cNvPr id="20" name="Прямоугольник 19">
            <a:extLst>
              <a:ext uri="{FF2B5EF4-FFF2-40B4-BE49-F238E27FC236}">
                <a16:creationId xmlns:a16="http://schemas.microsoft.com/office/drawing/2014/main" id="{B36FD8B4-7FFA-41A7-A89E-CFAF759C8E35}"/>
              </a:ext>
            </a:extLst>
          </p:cNvPr>
          <p:cNvSpPr/>
          <p:nvPr/>
        </p:nvSpPr>
        <p:spPr>
          <a:xfrm>
            <a:off x="6444897" y="6519158"/>
            <a:ext cx="6096000" cy="230832"/>
          </a:xfrm>
          <a:prstGeom prst="rect">
            <a:avLst/>
          </a:prstGeom>
        </p:spPr>
        <p:txBody>
          <a:bodyPr>
            <a:spAutoFit/>
          </a:bodyPr>
          <a:lstStyle/>
          <a:p>
            <a:r>
              <a:rPr lang="en-US" sz="900">
                <a:hlinkClick r:id="rId9"/>
              </a:rPr>
              <a:t>https://www.cultofmac.com/511205/iphone-xs-face-id-cant-be-fooled-by-identical-twins/</a:t>
            </a:r>
            <a:endParaRPr lang="ru-RU" sz="900" dirty="0"/>
          </a:p>
        </p:txBody>
      </p:sp>
      <p:sp>
        <p:nvSpPr>
          <p:cNvPr id="21" name="Прямоугольник 20">
            <a:extLst>
              <a:ext uri="{FF2B5EF4-FFF2-40B4-BE49-F238E27FC236}">
                <a16:creationId xmlns:a16="http://schemas.microsoft.com/office/drawing/2014/main" id="{E483453F-3B9E-4C41-A2FF-19055A34AAE1}"/>
              </a:ext>
            </a:extLst>
          </p:cNvPr>
          <p:cNvSpPr/>
          <p:nvPr/>
        </p:nvSpPr>
        <p:spPr>
          <a:xfrm>
            <a:off x="348897" y="215348"/>
            <a:ext cx="6096000" cy="646331"/>
          </a:xfrm>
          <a:prstGeom prst="rect">
            <a:avLst/>
          </a:prstGeom>
        </p:spPr>
        <p:txBody>
          <a:bodyPr>
            <a:spAutoFit/>
          </a:bodyPr>
          <a:lstStyle/>
          <a:p>
            <a:r>
              <a:rPr lang="en-US" dirty="0">
                <a:hlinkClick r:id="rId10"/>
              </a:rPr>
              <a:t>https://www.facefirst.com/blog/amazing-uses-for-face-recognition-facial-recognition-use-cases/</a:t>
            </a:r>
            <a:endParaRPr lang="ru-RU" dirty="0"/>
          </a:p>
        </p:txBody>
      </p:sp>
    </p:spTree>
    <p:extLst>
      <p:ext uri="{BB962C8B-B14F-4D97-AF65-F5344CB8AC3E}">
        <p14:creationId xmlns:p14="http://schemas.microsoft.com/office/powerpoint/2010/main" val="390522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7C3295-C720-4B6C-B7C7-4E007AE217AE}"/>
              </a:ext>
            </a:extLst>
          </p:cNvPr>
          <p:cNvSpPr txBox="1"/>
          <p:nvPr/>
        </p:nvSpPr>
        <p:spPr>
          <a:xfrm>
            <a:off x="4420998" y="443198"/>
            <a:ext cx="3733101" cy="584775"/>
          </a:xfrm>
          <a:prstGeom prst="rect">
            <a:avLst/>
          </a:prstGeom>
          <a:noFill/>
        </p:spPr>
        <p:txBody>
          <a:bodyPr wrap="square" rtlCol="0">
            <a:spAutoFit/>
          </a:bodyPr>
          <a:lstStyle/>
          <a:p>
            <a:r>
              <a:rPr lang="en-US" sz="3200" dirty="0">
                <a:latin typeface="+mj-lt"/>
              </a:rPr>
              <a:t>Adversarial attacks</a:t>
            </a:r>
          </a:p>
        </p:txBody>
      </p:sp>
      <p:pic>
        <p:nvPicPr>
          <p:cNvPr id="2" name="Мультимедиа в Интернете 1" title="Generating adversarial patches against YOLOv2">
            <a:hlinkClick r:id="" action="ppaction://media"/>
            <a:extLst>
              <a:ext uri="{FF2B5EF4-FFF2-40B4-BE49-F238E27FC236}">
                <a16:creationId xmlns:a16="http://schemas.microsoft.com/office/drawing/2014/main" id="{7ED34AAF-651C-4795-B33D-802D7441DABD}"/>
              </a:ext>
            </a:extLst>
          </p:cNvPr>
          <p:cNvPicPr>
            <a:picLocks noRot="1" noChangeAspect="1"/>
          </p:cNvPicPr>
          <p:nvPr>
            <a:videoFile r:link="rId1"/>
          </p:nvPr>
        </p:nvPicPr>
        <p:blipFill>
          <a:blip r:embed="rId3"/>
          <a:stretch>
            <a:fillRect/>
          </a:stretch>
        </p:blipFill>
        <p:spPr>
          <a:xfrm>
            <a:off x="782098" y="3158709"/>
            <a:ext cx="4512514" cy="3381928"/>
          </a:xfrm>
          <a:prstGeom prst="rect">
            <a:avLst/>
          </a:prstGeom>
        </p:spPr>
      </p:pic>
      <p:pic>
        <p:nvPicPr>
          <p:cNvPr id="6" name="Рисунок 5">
            <a:extLst>
              <a:ext uri="{FF2B5EF4-FFF2-40B4-BE49-F238E27FC236}">
                <a16:creationId xmlns:a16="http://schemas.microsoft.com/office/drawing/2014/main" id="{26CFED77-1747-4A8D-9EE6-97779C72C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478" y="1133833"/>
            <a:ext cx="5154816" cy="1559709"/>
          </a:xfrm>
          <a:prstGeom prst="rect">
            <a:avLst/>
          </a:prstGeom>
        </p:spPr>
      </p:pic>
      <p:pic>
        <p:nvPicPr>
          <p:cNvPr id="9" name="Рисунок 8">
            <a:extLst>
              <a:ext uri="{FF2B5EF4-FFF2-40B4-BE49-F238E27FC236}">
                <a16:creationId xmlns:a16="http://schemas.microsoft.com/office/drawing/2014/main" id="{3BEBEA18-FB84-4F42-80BD-96CB8B9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3404" y="2508309"/>
            <a:ext cx="2496498" cy="3728906"/>
          </a:xfrm>
          <a:prstGeom prst="rect">
            <a:avLst/>
          </a:prstGeom>
        </p:spPr>
      </p:pic>
      <p:sp>
        <p:nvSpPr>
          <p:cNvPr id="10" name="Прямоугольник 9">
            <a:extLst>
              <a:ext uri="{FF2B5EF4-FFF2-40B4-BE49-F238E27FC236}">
                <a16:creationId xmlns:a16="http://schemas.microsoft.com/office/drawing/2014/main" id="{D1776F0D-B305-4074-A068-57A93061758C}"/>
              </a:ext>
            </a:extLst>
          </p:cNvPr>
          <p:cNvSpPr/>
          <p:nvPr/>
        </p:nvSpPr>
        <p:spPr>
          <a:xfrm>
            <a:off x="6674597" y="4723838"/>
            <a:ext cx="2009752" cy="507831"/>
          </a:xfrm>
          <a:prstGeom prst="rect">
            <a:avLst/>
          </a:prstGeom>
        </p:spPr>
        <p:txBody>
          <a:bodyPr wrap="square">
            <a:spAutoFit/>
          </a:bodyPr>
          <a:lstStyle/>
          <a:p>
            <a:r>
              <a:rPr lang="en-US" sz="900" dirty="0">
                <a:hlinkClick r:id="rId6"/>
              </a:rPr>
              <a:t>https://www.dezeen.com/2019/07/30/ewa-nowak-anti-ai-mask-protects-wearers-from-mass-surveillance/</a:t>
            </a:r>
            <a:endParaRPr lang="ru-RU" sz="900" dirty="0"/>
          </a:p>
        </p:txBody>
      </p:sp>
    </p:spTree>
    <p:extLst>
      <p:ext uri="{BB962C8B-B14F-4D97-AF65-F5344CB8AC3E}">
        <p14:creationId xmlns:p14="http://schemas.microsoft.com/office/powerpoint/2010/main" val="223657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298B6E-5FE1-484B-B6EB-EECB1C071F1D}"/>
              </a:ext>
            </a:extLst>
          </p:cNvPr>
          <p:cNvSpPr>
            <a:spLocks noGrp="1"/>
          </p:cNvSpPr>
          <p:nvPr>
            <p:ph type="title"/>
          </p:nvPr>
        </p:nvSpPr>
        <p:spPr/>
        <p:txBody>
          <a:bodyPr/>
          <a:lstStyle/>
          <a:p>
            <a:r>
              <a:rPr lang="ru-RU" dirty="0"/>
              <a:t>Организационные моменты</a:t>
            </a:r>
          </a:p>
        </p:txBody>
      </p:sp>
      <p:pic>
        <p:nvPicPr>
          <p:cNvPr id="8" name="Рисунок 7">
            <a:extLst>
              <a:ext uri="{FF2B5EF4-FFF2-40B4-BE49-F238E27FC236}">
                <a16:creationId xmlns:a16="http://schemas.microsoft.com/office/drawing/2014/main" id="{066D8E30-45BD-458D-8B27-D4AD077E9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841" y="2285489"/>
            <a:ext cx="1411133" cy="1411133"/>
          </a:xfrm>
          <a:prstGeom prst="rect">
            <a:avLst/>
          </a:prstGeom>
        </p:spPr>
      </p:pic>
      <p:sp>
        <p:nvSpPr>
          <p:cNvPr id="4" name="Объект 3">
            <a:extLst>
              <a:ext uri="{FF2B5EF4-FFF2-40B4-BE49-F238E27FC236}">
                <a16:creationId xmlns:a16="http://schemas.microsoft.com/office/drawing/2014/main" id="{2FCCB345-8928-4DAA-A0FF-2162DA777021}"/>
              </a:ext>
            </a:extLst>
          </p:cNvPr>
          <p:cNvSpPr>
            <a:spLocks noGrp="1"/>
          </p:cNvSpPr>
          <p:nvPr>
            <p:ph idx="1"/>
          </p:nvPr>
        </p:nvSpPr>
        <p:spPr>
          <a:xfrm>
            <a:off x="838200" y="1825625"/>
            <a:ext cx="10187866" cy="2547190"/>
          </a:xfrm>
        </p:spPr>
        <p:txBody>
          <a:bodyPr/>
          <a:lstStyle/>
          <a:p>
            <a:r>
              <a:rPr lang="ru-RU" dirty="0"/>
              <a:t>Чат:</a:t>
            </a:r>
            <a:endParaRPr lang="en-US" dirty="0"/>
          </a:p>
          <a:p>
            <a:endParaRPr lang="en-US" dirty="0"/>
          </a:p>
          <a:p>
            <a:endParaRPr lang="en-US" dirty="0"/>
          </a:p>
          <a:p>
            <a:endParaRPr lang="en-US" dirty="0"/>
          </a:p>
          <a:p>
            <a:r>
              <a:rPr lang="en-US" dirty="0"/>
              <a:t>GitHub:</a:t>
            </a:r>
          </a:p>
          <a:p>
            <a:pPr marL="0" indent="0">
              <a:buNone/>
            </a:pPr>
            <a:endParaRPr lang="ru-RU" dirty="0"/>
          </a:p>
        </p:txBody>
      </p:sp>
      <p:pic>
        <p:nvPicPr>
          <p:cNvPr id="9" name="Рисунок 8">
            <a:extLst>
              <a:ext uri="{FF2B5EF4-FFF2-40B4-BE49-F238E27FC236}">
                <a16:creationId xmlns:a16="http://schemas.microsoft.com/office/drawing/2014/main" id="{F415733C-907E-4F2B-BB05-99EFFF1E5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447" y="4372815"/>
            <a:ext cx="2206701" cy="2206701"/>
          </a:xfrm>
          <a:prstGeom prst="rect">
            <a:avLst/>
          </a:prstGeom>
        </p:spPr>
      </p:pic>
      <p:pic>
        <p:nvPicPr>
          <p:cNvPr id="11" name="Рисунок 10">
            <a:extLst>
              <a:ext uri="{FF2B5EF4-FFF2-40B4-BE49-F238E27FC236}">
                <a16:creationId xmlns:a16="http://schemas.microsoft.com/office/drawing/2014/main" id="{073AC5CE-7289-49D4-B969-9EBCF7091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66" y="2285490"/>
            <a:ext cx="1411133" cy="1411133"/>
          </a:xfrm>
          <a:prstGeom prst="rect">
            <a:avLst/>
          </a:prstGeom>
        </p:spPr>
      </p:pic>
      <p:pic>
        <p:nvPicPr>
          <p:cNvPr id="13" name="Рисунок 12">
            <a:extLst>
              <a:ext uri="{FF2B5EF4-FFF2-40B4-BE49-F238E27FC236}">
                <a16:creationId xmlns:a16="http://schemas.microsoft.com/office/drawing/2014/main" id="{C842C670-2F76-4968-8084-90415BCF97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291" y="2285489"/>
            <a:ext cx="1411133" cy="1411133"/>
          </a:xfrm>
          <a:prstGeom prst="rect">
            <a:avLst/>
          </a:prstGeom>
        </p:spPr>
      </p:pic>
      <p:pic>
        <p:nvPicPr>
          <p:cNvPr id="15" name="Рисунок 14">
            <a:extLst>
              <a:ext uri="{FF2B5EF4-FFF2-40B4-BE49-F238E27FC236}">
                <a16:creationId xmlns:a16="http://schemas.microsoft.com/office/drawing/2014/main" id="{13DA5A69-6FC2-476F-960B-9C91D4A6BE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9517" y="2690823"/>
            <a:ext cx="701506" cy="600466"/>
          </a:xfrm>
          <a:prstGeom prst="rect">
            <a:avLst/>
          </a:prstGeom>
        </p:spPr>
      </p:pic>
      <p:pic>
        <p:nvPicPr>
          <p:cNvPr id="16" name="Рисунок 15">
            <a:extLst>
              <a:ext uri="{FF2B5EF4-FFF2-40B4-BE49-F238E27FC236}">
                <a16:creationId xmlns:a16="http://schemas.microsoft.com/office/drawing/2014/main" id="{C3659BE4-D179-40B5-91C2-9697D0DCC5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3242" y="2690823"/>
            <a:ext cx="701506" cy="600466"/>
          </a:xfrm>
          <a:prstGeom prst="rect">
            <a:avLst/>
          </a:prstGeom>
        </p:spPr>
      </p:pic>
      <p:sp>
        <p:nvSpPr>
          <p:cNvPr id="17" name="Прямоугольник 16">
            <a:extLst>
              <a:ext uri="{FF2B5EF4-FFF2-40B4-BE49-F238E27FC236}">
                <a16:creationId xmlns:a16="http://schemas.microsoft.com/office/drawing/2014/main" id="{CB3E4B45-BB05-469E-8243-7519CDF94ADE}"/>
              </a:ext>
            </a:extLst>
          </p:cNvPr>
          <p:cNvSpPr/>
          <p:nvPr/>
        </p:nvSpPr>
        <p:spPr>
          <a:xfrm>
            <a:off x="3683609" y="4506378"/>
            <a:ext cx="4824782" cy="369332"/>
          </a:xfrm>
          <a:prstGeom prst="rect">
            <a:avLst/>
          </a:prstGeom>
        </p:spPr>
        <p:txBody>
          <a:bodyPr wrap="none">
            <a:spAutoFit/>
          </a:bodyPr>
          <a:lstStyle/>
          <a:p>
            <a:r>
              <a:rPr lang="en-US" dirty="0">
                <a:hlinkClick r:id="rId7"/>
              </a:rPr>
              <a:t>https://github.com/blacKitten13/minor2020-iad4</a:t>
            </a:r>
            <a:endParaRPr lang="ru-RU" dirty="0"/>
          </a:p>
        </p:txBody>
      </p:sp>
    </p:spTree>
    <p:extLst>
      <p:ext uri="{BB962C8B-B14F-4D97-AF65-F5344CB8AC3E}">
        <p14:creationId xmlns:p14="http://schemas.microsoft.com/office/powerpoint/2010/main" val="1155481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4DF137F-98E4-410F-9AD9-678A56ED197A}"/>
              </a:ext>
            </a:extLst>
          </p:cNvPr>
          <p:cNvSpPr txBox="1"/>
          <p:nvPr/>
        </p:nvSpPr>
        <p:spPr>
          <a:xfrm>
            <a:off x="676202" y="443198"/>
            <a:ext cx="2897508" cy="584775"/>
          </a:xfrm>
          <a:prstGeom prst="rect">
            <a:avLst/>
          </a:prstGeom>
          <a:noFill/>
        </p:spPr>
        <p:txBody>
          <a:bodyPr wrap="square" rtlCol="0">
            <a:spAutoFit/>
          </a:bodyPr>
          <a:lstStyle/>
          <a:p>
            <a:r>
              <a:rPr lang="ru-RU" sz="3200" dirty="0">
                <a:latin typeface="+mj-lt"/>
              </a:rPr>
              <a:t>Что читать?</a:t>
            </a:r>
            <a:endParaRPr lang="en-US" sz="3200" dirty="0">
              <a:latin typeface="+mj-lt"/>
            </a:endParaRPr>
          </a:p>
        </p:txBody>
      </p:sp>
      <p:sp>
        <p:nvSpPr>
          <p:cNvPr id="4" name="Прямоугольник 3">
            <a:extLst>
              <a:ext uri="{FF2B5EF4-FFF2-40B4-BE49-F238E27FC236}">
                <a16:creationId xmlns:a16="http://schemas.microsoft.com/office/drawing/2014/main" id="{EEF44DB8-29C0-4B2A-A133-5D1F6D7B7197}"/>
              </a:ext>
            </a:extLst>
          </p:cNvPr>
          <p:cNvSpPr/>
          <p:nvPr/>
        </p:nvSpPr>
        <p:spPr>
          <a:xfrm>
            <a:off x="2124956" y="2344278"/>
            <a:ext cx="4806059" cy="369332"/>
          </a:xfrm>
          <a:prstGeom prst="rect">
            <a:avLst/>
          </a:prstGeom>
        </p:spPr>
        <p:txBody>
          <a:bodyPr wrap="none">
            <a:spAutoFit/>
          </a:bodyPr>
          <a:lstStyle/>
          <a:p>
            <a:r>
              <a:rPr lang="en-US" dirty="0">
                <a:hlinkClick r:id="rId2"/>
              </a:rPr>
              <a:t>https://habr.com/ru/hub/machine_learning/top/</a:t>
            </a:r>
            <a:endParaRPr lang="ru-RU" dirty="0"/>
          </a:p>
        </p:txBody>
      </p:sp>
      <p:pic>
        <p:nvPicPr>
          <p:cNvPr id="8" name="Рисунок 7">
            <a:extLst>
              <a:ext uri="{FF2B5EF4-FFF2-40B4-BE49-F238E27FC236}">
                <a16:creationId xmlns:a16="http://schemas.microsoft.com/office/drawing/2014/main" id="{E201D664-0424-4A05-B1D2-360EDD08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54" y="1843588"/>
            <a:ext cx="1370712" cy="1370712"/>
          </a:xfrm>
          <a:prstGeom prst="rect">
            <a:avLst/>
          </a:prstGeom>
        </p:spPr>
      </p:pic>
      <p:pic>
        <p:nvPicPr>
          <p:cNvPr id="12" name="Рисунок 11">
            <a:extLst>
              <a:ext uri="{FF2B5EF4-FFF2-40B4-BE49-F238E27FC236}">
                <a16:creationId xmlns:a16="http://schemas.microsoft.com/office/drawing/2014/main" id="{465A560D-D2AC-48B3-91DB-F249349CF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54" y="4461535"/>
            <a:ext cx="1258917" cy="1258917"/>
          </a:xfrm>
          <a:prstGeom prst="rect">
            <a:avLst/>
          </a:prstGeom>
        </p:spPr>
      </p:pic>
      <p:sp>
        <p:nvSpPr>
          <p:cNvPr id="14" name="TextBox 13">
            <a:extLst>
              <a:ext uri="{FF2B5EF4-FFF2-40B4-BE49-F238E27FC236}">
                <a16:creationId xmlns:a16="http://schemas.microsoft.com/office/drawing/2014/main" id="{24E0107B-D93C-401A-B932-6DE2E2995277}"/>
              </a:ext>
            </a:extLst>
          </p:cNvPr>
          <p:cNvSpPr txBox="1"/>
          <p:nvPr/>
        </p:nvSpPr>
        <p:spPr>
          <a:xfrm>
            <a:off x="2124956" y="3440637"/>
            <a:ext cx="3171039" cy="369332"/>
          </a:xfrm>
          <a:prstGeom prst="rect">
            <a:avLst/>
          </a:prstGeom>
          <a:noFill/>
        </p:spPr>
        <p:txBody>
          <a:bodyPr wrap="square" rtlCol="0">
            <a:spAutoFit/>
          </a:bodyPr>
          <a:lstStyle/>
          <a:p>
            <a:r>
              <a:rPr lang="en-US" dirty="0">
                <a:solidFill>
                  <a:srgbClr val="0070C0"/>
                </a:solidFill>
              </a:rPr>
              <a:t>@</a:t>
            </a:r>
            <a:r>
              <a:rPr lang="en-US" dirty="0" err="1">
                <a:solidFill>
                  <a:srgbClr val="0070C0"/>
                </a:solidFill>
              </a:rPr>
              <a:t>techsparks</a:t>
            </a:r>
            <a:endParaRPr lang="ru-RU" dirty="0">
              <a:solidFill>
                <a:srgbClr val="0070C0"/>
              </a:solidFill>
            </a:endParaRPr>
          </a:p>
        </p:txBody>
      </p:sp>
      <p:sp>
        <p:nvSpPr>
          <p:cNvPr id="15" name="TextBox 14">
            <a:extLst>
              <a:ext uri="{FF2B5EF4-FFF2-40B4-BE49-F238E27FC236}">
                <a16:creationId xmlns:a16="http://schemas.microsoft.com/office/drawing/2014/main" id="{477E881D-CC28-434E-A4E2-62E475E04CFD}"/>
              </a:ext>
            </a:extLst>
          </p:cNvPr>
          <p:cNvSpPr txBox="1"/>
          <p:nvPr/>
        </p:nvSpPr>
        <p:spPr>
          <a:xfrm>
            <a:off x="2124955" y="3809969"/>
            <a:ext cx="3171039" cy="369332"/>
          </a:xfrm>
          <a:prstGeom prst="rect">
            <a:avLst/>
          </a:prstGeom>
          <a:noFill/>
        </p:spPr>
        <p:txBody>
          <a:bodyPr wrap="square" rtlCol="0">
            <a:spAutoFit/>
          </a:bodyPr>
          <a:lstStyle/>
          <a:p>
            <a:r>
              <a:rPr lang="en-US" dirty="0">
                <a:solidFill>
                  <a:srgbClr val="0070C0"/>
                </a:solidFill>
              </a:rPr>
              <a:t>@</a:t>
            </a:r>
            <a:r>
              <a:rPr lang="en-US" dirty="0" err="1">
                <a:solidFill>
                  <a:srgbClr val="0070C0"/>
                </a:solidFill>
              </a:rPr>
              <a:t>medicalksu</a:t>
            </a:r>
            <a:endParaRPr lang="en-US" dirty="0">
              <a:solidFill>
                <a:srgbClr val="0070C0"/>
              </a:solidFill>
            </a:endParaRPr>
          </a:p>
        </p:txBody>
      </p:sp>
      <p:sp>
        <p:nvSpPr>
          <p:cNvPr id="16" name="TextBox 15">
            <a:extLst>
              <a:ext uri="{FF2B5EF4-FFF2-40B4-BE49-F238E27FC236}">
                <a16:creationId xmlns:a16="http://schemas.microsoft.com/office/drawing/2014/main" id="{322D58F2-5200-4374-ABDE-C36C98058E14}"/>
              </a:ext>
            </a:extLst>
          </p:cNvPr>
          <p:cNvSpPr txBox="1"/>
          <p:nvPr/>
        </p:nvSpPr>
        <p:spPr>
          <a:xfrm>
            <a:off x="2124951" y="4179301"/>
            <a:ext cx="3171039" cy="369332"/>
          </a:xfrm>
          <a:prstGeom prst="rect">
            <a:avLst/>
          </a:prstGeom>
          <a:noFill/>
        </p:spPr>
        <p:txBody>
          <a:bodyPr wrap="square" rtlCol="0">
            <a:spAutoFit/>
          </a:bodyPr>
          <a:lstStyle/>
          <a:p>
            <a:r>
              <a:rPr lang="en-US" dirty="0">
                <a:solidFill>
                  <a:srgbClr val="0070C0"/>
                </a:solidFill>
              </a:rPr>
              <a:t>@</a:t>
            </a:r>
            <a:r>
              <a:rPr lang="en-US" dirty="0" err="1">
                <a:solidFill>
                  <a:srgbClr val="0070C0"/>
                </a:solidFill>
              </a:rPr>
              <a:t>novaya_data</a:t>
            </a:r>
            <a:endParaRPr lang="en-US" dirty="0">
              <a:solidFill>
                <a:srgbClr val="0070C0"/>
              </a:solidFill>
            </a:endParaRPr>
          </a:p>
        </p:txBody>
      </p:sp>
      <p:sp>
        <p:nvSpPr>
          <p:cNvPr id="17" name="TextBox 16">
            <a:extLst>
              <a:ext uri="{FF2B5EF4-FFF2-40B4-BE49-F238E27FC236}">
                <a16:creationId xmlns:a16="http://schemas.microsoft.com/office/drawing/2014/main" id="{A070C987-7829-447A-A9C1-654D07D5F7DC}"/>
              </a:ext>
            </a:extLst>
          </p:cNvPr>
          <p:cNvSpPr txBox="1"/>
          <p:nvPr/>
        </p:nvSpPr>
        <p:spPr>
          <a:xfrm>
            <a:off x="9760812" y="4276869"/>
            <a:ext cx="1389106" cy="369332"/>
          </a:xfrm>
          <a:prstGeom prst="rect">
            <a:avLst/>
          </a:prstGeom>
          <a:noFill/>
        </p:spPr>
        <p:txBody>
          <a:bodyPr wrap="square" rtlCol="0">
            <a:spAutoFit/>
          </a:bodyPr>
          <a:lstStyle/>
          <a:p>
            <a:r>
              <a:rPr lang="en-US" dirty="0">
                <a:solidFill>
                  <a:srgbClr val="0070C0"/>
                </a:solidFill>
              </a:rPr>
              <a:t>@</a:t>
            </a:r>
            <a:r>
              <a:rPr lang="en-US" dirty="0" err="1">
                <a:solidFill>
                  <a:srgbClr val="0070C0"/>
                </a:solidFill>
              </a:rPr>
              <a:t>libmustdie</a:t>
            </a:r>
            <a:endParaRPr lang="en-US" dirty="0">
              <a:solidFill>
                <a:srgbClr val="0070C0"/>
              </a:solidFill>
            </a:endParaRPr>
          </a:p>
        </p:txBody>
      </p:sp>
      <p:sp>
        <p:nvSpPr>
          <p:cNvPr id="18" name="TextBox 17">
            <a:extLst>
              <a:ext uri="{FF2B5EF4-FFF2-40B4-BE49-F238E27FC236}">
                <a16:creationId xmlns:a16="http://schemas.microsoft.com/office/drawing/2014/main" id="{349B2217-6686-4FBC-98CE-C67205AB6F1C}"/>
              </a:ext>
            </a:extLst>
          </p:cNvPr>
          <p:cNvSpPr txBox="1"/>
          <p:nvPr/>
        </p:nvSpPr>
        <p:spPr>
          <a:xfrm>
            <a:off x="2124949" y="4555898"/>
            <a:ext cx="3171039" cy="369332"/>
          </a:xfrm>
          <a:prstGeom prst="rect">
            <a:avLst/>
          </a:prstGeom>
          <a:noFill/>
        </p:spPr>
        <p:txBody>
          <a:bodyPr wrap="square" rtlCol="0">
            <a:spAutoFit/>
          </a:bodyPr>
          <a:lstStyle/>
          <a:p>
            <a:r>
              <a:rPr lang="en-US" dirty="0">
                <a:solidFill>
                  <a:srgbClr val="0070C0"/>
                </a:solidFill>
              </a:rPr>
              <a:t>@</a:t>
            </a:r>
            <a:r>
              <a:rPr lang="en-US" dirty="0" err="1">
                <a:solidFill>
                  <a:srgbClr val="0070C0"/>
                </a:solidFill>
              </a:rPr>
              <a:t>denissexy</a:t>
            </a:r>
            <a:endParaRPr lang="en-US" dirty="0">
              <a:solidFill>
                <a:srgbClr val="0070C0"/>
              </a:solidFill>
            </a:endParaRPr>
          </a:p>
        </p:txBody>
      </p:sp>
      <p:sp>
        <p:nvSpPr>
          <p:cNvPr id="19" name="TextBox 18">
            <a:extLst>
              <a:ext uri="{FF2B5EF4-FFF2-40B4-BE49-F238E27FC236}">
                <a16:creationId xmlns:a16="http://schemas.microsoft.com/office/drawing/2014/main" id="{850E5796-AA22-4F47-A90A-95EC30697BA3}"/>
              </a:ext>
            </a:extLst>
          </p:cNvPr>
          <p:cNvSpPr txBox="1"/>
          <p:nvPr/>
        </p:nvSpPr>
        <p:spPr>
          <a:xfrm>
            <a:off x="2124948" y="4881749"/>
            <a:ext cx="3171039" cy="369332"/>
          </a:xfrm>
          <a:prstGeom prst="rect">
            <a:avLst/>
          </a:prstGeom>
          <a:noFill/>
        </p:spPr>
        <p:txBody>
          <a:bodyPr wrap="square" rtlCol="0">
            <a:spAutoFit/>
          </a:bodyPr>
          <a:lstStyle/>
          <a:p>
            <a:r>
              <a:rPr lang="en-US" dirty="0">
                <a:solidFill>
                  <a:srgbClr val="0070C0"/>
                </a:solidFill>
              </a:rPr>
              <a:t>@</a:t>
            </a:r>
            <a:r>
              <a:rPr lang="en-US" dirty="0" err="1">
                <a:solidFill>
                  <a:srgbClr val="0070C0"/>
                </a:solidFill>
              </a:rPr>
              <a:t>MLResearch</a:t>
            </a:r>
            <a:endParaRPr lang="en-US" dirty="0">
              <a:solidFill>
                <a:srgbClr val="0070C0"/>
              </a:solidFill>
            </a:endParaRPr>
          </a:p>
        </p:txBody>
      </p:sp>
      <p:sp>
        <p:nvSpPr>
          <p:cNvPr id="20" name="TextBox 19">
            <a:extLst>
              <a:ext uri="{FF2B5EF4-FFF2-40B4-BE49-F238E27FC236}">
                <a16:creationId xmlns:a16="http://schemas.microsoft.com/office/drawing/2014/main" id="{E91F90D2-E253-49FA-AC03-98BCAF4BFBF9}"/>
              </a:ext>
            </a:extLst>
          </p:cNvPr>
          <p:cNvSpPr txBox="1"/>
          <p:nvPr/>
        </p:nvSpPr>
        <p:spPr>
          <a:xfrm>
            <a:off x="2131271" y="5282925"/>
            <a:ext cx="3171039" cy="369332"/>
          </a:xfrm>
          <a:prstGeom prst="rect">
            <a:avLst/>
          </a:prstGeom>
          <a:noFill/>
        </p:spPr>
        <p:txBody>
          <a:bodyPr wrap="square" rtlCol="0">
            <a:spAutoFit/>
          </a:bodyPr>
          <a:lstStyle/>
          <a:p>
            <a:r>
              <a:rPr lang="en-US" dirty="0">
                <a:solidFill>
                  <a:srgbClr val="0070C0"/>
                </a:solidFill>
              </a:rPr>
              <a:t>@</a:t>
            </a:r>
            <a:r>
              <a:rPr lang="en-US" dirty="0" err="1">
                <a:solidFill>
                  <a:srgbClr val="0070C0"/>
                </a:solidFill>
              </a:rPr>
              <a:t>pathetic_low_freq</a:t>
            </a:r>
            <a:endParaRPr lang="en-US" dirty="0">
              <a:solidFill>
                <a:srgbClr val="0070C0"/>
              </a:solidFill>
            </a:endParaRPr>
          </a:p>
        </p:txBody>
      </p:sp>
      <p:sp>
        <p:nvSpPr>
          <p:cNvPr id="21" name="TextBox 20">
            <a:extLst>
              <a:ext uri="{FF2B5EF4-FFF2-40B4-BE49-F238E27FC236}">
                <a16:creationId xmlns:a16="http://schemas.microsoft.com/office/drawing/2014/main" id="{C47B58FA-6CDE-4B83-A466-DD65FB525FE1}"/>
              </a:ext>
            </a:extLst>
          </p:cNvPr>
          <p:cNvSpPr txBox="1"/>
          <p:nvPr/>
        </p:nvSpPr>
        <p:spPr>
          <a:xfrm>
            <a:off x="2124947" y="5650293"/>
            <a:ext cx="3171039" cy="369332"/>
          </a:xfrm>
          <a:prstGeom prst="rect">
            <a:avLst/>
          </a:prstGeom>
          <a:noFill/>
        </p:spPr>
        <p:txBody>
          <a:bodyPr wrap="square" rtlCol="0">
            <a:spAutoFit/>
          </a:bodyPr>
          <a:lstStyle/>
          <a:p>
            <a:r>
              <a:rPr lang="en-US" dirty="0">
                <a:solidFill>
                  <a:srgbClr val="0070C0"/>
                </a:solidFill>
              </a:rPr>
              <a:t>@</a:t>
            </a:r>
            <a:r>
              <a:rPr lang="en-US" dirty="0" err="1">
                <a:solidFill>
                  <a:srgbClr val="0070C0"/>
                </a:solidFill>
              </a:rPr>
              <a:t>loss_function_porn</a:t>
            </a:r>
            <a:endParaRPr lang="en-US" dirty="0">
              <a:solidFill>
                <a:srgbClr val="0070C0"/>
              </a:solidFill>
            </a:endParaRPr>
          </a:p>
        </p:txBody>
      </p:sp>
      <p:sp>
        <p:nvSpPr>
          <p:cNvPr id="22" name="TextBox 21">
            <a:extLst>
              <a:ext uri="{FF2B5EF4-FFF2-40B4-BE49-F238E27FC236}">
                <a16:creationId xmlns:a16="http://schemas.microsoft.com/office/drawing/2014/main" id="{3AACF82C-4C1F-4C64-8FB7-5AC12F3E1BAF}"/>
              </a:ext>
            </a:extLst>
          </p:cNvPr>
          <p:cNvSpPr txBox="1"/>
          <p:nvPr/>
        </p:nvSpPr>
        <p:spPr>
          <a:xfrm>
            <a:off x="2145979" y="6007988"/>
            <a:ext cx="3171039" cy="369332"/>
          </a:xfrm>
          <a:prstGeom prst="rect">
            <a:avLst/>
          </a:prstGeom>
          <a:noFill/>
        </p:spPr>
        <p:txBody>
          <a:bodyPr wrap="square" rtlCol="0">
            <a:spAutoFit/>
          </a:bodyPr>
          <a:lstStyle/>
          <a:p>
            <a:r>
              <a:rPr lang="en-US" dirty="0">
                <a:solidFill>
                  <a:srgbClr val="0070C0"/>
                </a:solidFill>
              </a:rPr>
              <a:t>@</a:t>
            </a:r>
            <a:r>
              <a:rPr lang="en-US" dirty="0" err="1">
                <a:solidFill>
                  <a:srgbClr val="0070C0"/>
                </a:solidFill>
              </a:rPr>
              <a:t>ai_happens</a:t>
            </a:r>
            <a:endParaRPr lang="en-US" dirty="0">
              <a:solidFill>
                <a:srgbClr val="0070C0"/>
              </a:solidFill>
            </a:endParaRPr>
          </a:p>
        </p:txBody>
      </p:sp>
      <p:pic>
        <p:nvPicPr>
          <p:cNvPr id="24" name="Рисунок 23">
            <a:extLst>
              <a:ext uri="{FF2B5EF4-FFF2-40B4-BE49-F238E27FC236}">
                <a16:creationId xmlns:a16="http://schemas.microsoft.com/office/drawing/2014/main" id="{63FFFFA9-6B13-4608-9ADD-3DC97C2D0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2426" y="4369797"/>
            <a:ext cx="1258917" cy="1258917"/>
          </a:xfrm>
          <a:prstGeom prst="rect">
            <a:avLst/>
          </a:prstGeom>
        </p:spPr>
      </p:pic>
      <p:pic>
        <p:nvPicPr>
          <p:cNvPr id="26" name="Рисунок 25">
            <a:extLst>
              <a:ext uri="{FF2B5EF4-FFF2-40B4-BE49-F238E27FC236}">
                <a16:creationId xmlns:a16="http://schemas.microsoft.com/office/drawing/2014/main" id="{D2D8E71D-0819-4585-B9AB-E988F5DB13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5162" y="1853388"/>
            <a:ext cx="1226472" cy="1226472"/>
          </a:xfrm>
          <a:prstGeom prst="rect">
            <a:avLst/>
          </a:prstGeom>
        </p:spPr>
      </p:pic>
      <p:sp>
        <p:nvSpPr>
          <p:cNvPr id="27" name="Прямоугольник 26">
            <a:extLst>
              <a:ext uri="{FF2B5EF4-FFF2-40B4-BE49-F238E27FC236}">
                <a16:creationId xmlns:a16="http://schemas.microsoft.com/office/drawing/2014/main" id="{DC5D8BE0-5A9A-482B-A80B-5190A8E63BAB}"/>
              </a:ext>
            </a:extLst>
          </p:cNvPr>
          <p:cNvSpPr/>
          <p:nvPr/>
        </p:nvSpPr>
        <p:spPr>
          <a:xfrm>
            <a:off x="8827693" y="1858383"/>
            <a:ext cx="2697528" cy="646331"/>
          </a:xfrm>
          <a:prstGeom prst="rect">
            <a:avLst/>
          </a:prstGeom>
        </p:spPr>
        <p:txBody>
          <a:bodyPr wrap="square">
            <a:spAutoFit/>
          </a:bodyPr>
          <a:lstStyle/>
          <a:p>
            <a:r>
              <a:rPr lang="en-US">
                <a:hlinkClick r:id="rId7"/>
              </a:rPr>
              <a:t>https://vk.com/mashinnoe_obuchenie_ai_big_data</a:t>
            </a:r>
            <a:endParaRPr lang="ru-RU" dirty="0"/>
          </a:p>
        </p:txBody>
      </p:sp>
      <p:sp>
        <p:nvSpPr>
          <p:cNvPr id="28" name="Прямоугольник 27">
            <a:extLst>
              <a:ext uri="{FF2B5EF4-FFF2-40B4-BE49-F238E27FC236}">
                <a16:creationId xmlns:a16="http://schemas.microsoft.com/office/drawing/2014/main" id="{A0FD4674-3B83-43E8-A5B7-7992F337C52A}"/>
              </a:ext>
            </a:extLst>
          </p:cNvPr>
          <p:cNvSpPr/>
          <p:nvPr/>
        </p:nvSpPr>
        <p:spPr>
          <a:xfrm>
            <a:off x="8824951" y="2649764"/>
            <a:ext cx="3260829" cy="369332"/>
          </a:xfrm>
          <a:prstGeom prst="rect">
            <a:avLst/>
          </a:prstGeom>
        </p:spPr>
        <p:txBody>
          <a:bodyPr wrap="none">
            <a:spAutoFit/>
          </a:bodyPr>
          <a:lstStyle/>
          <a:p>
            <a:r>
              <a:rPr lang="en-US" dirty="0">
                <a:hlinkClick r:id="rId8"/>
              </a:rPr>
              <a:t>https://vk.com/datamining.team</a:t>
            </a:r>
            <a:endParaRPr lang="ru-RU" dirty="0"/>
          </a:p>
        </p:txBody>
      </p:sp>
      <p:sp>
        <p:nvSpPr>
          <p:cNvPr id="29" name="Прямоугольник 28">
            <a:extLst>
              <a:ext uri="{FF2B5EF4-FFF2-40B4-BE49-F238E27FC236}">
                <a16:creationId xmlns:a16="http://schemas.microsoft.com/office/drawing/2014/main" id="{77C37EAF-C1C3-4886-8504-A07420969B01}"/>
              </a:ext>
            </a:extLst>
          </p:cNvPr>
          <p:cNvSpPr/>
          <p:nvPr/>
        </p:nvSpPr>
        <p:spPr>
          <a:xfrm>
            <a:off x="9765481" y="4697668"/>
            <a:ext cx="2426519" cy="646331"/>
          </a:xfrm>
          <a:prstGeom prst="rect">
            <a:avLst/>
          </a:prstGeom>
        </p:spPr>
        <p:txBody>
          <a:bodyPr wrap="square">
            <a:spAutoFit/>
          </a:bodyPr>
          <a:lstStyle/>
          <a:p>
            <a:r>
              <a:rPr lang="en-US" dirty="0">
                <a:hlinkClick r:id="rId9"/>
              </a:rPr>
              <a:t>https://vk.com/weirdreparametrizationtrick</a:t>
            </a:r>
            <a:endParaRPr lang="ru-RU" dirty="0"/>
          </a:p>
        </p:txBody>
      </p:sp>
      <p:pic>
        <p:nvPicPr>
          <p:cNvPr id="31" name="Рисунок 30">
            <a:extLst>
              <a:ext uri="{FF2B5EF4-FFF2-40B4-BE49-F238E27FC236}">
                <a16:creationId xmlns:a16="http://schemas.microsoft.com/office/drawing/2014/main" id="{8ACFC33F-8155-412B-8E03-12C9B3061D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7834" y="4276869"/>
            <a:ext cx="1567655" cy="1460770"/>
          </a:xfrm>
          <a:prstGeom prst="rect">
            <a:avLst/>
          </a:prstGeom>
        </p:spPr>
      </p:pic>
      <p:sp>
        <p:nvSpPr>
          <p:cNvPr id="32" name="Прямоугольник 31">
            <a:extLst>
              <a:ext uri="{FF2B5EF4-FFF2-40B4-BE49-F238E27FC236}">
                <a16:creationId xmlns:a16="http://schemas.microsoft.com/office/drawing/2014/main" id="{F8949182-AE3A-4FBF-B123-F2382DD818C8}"/>
              </a:ext>
            </a:extLst>
          </p:cNvPr>
          <p:cNvSpPr/>
          <p:nvPr/>
        </p:nvSpPr>
        <p:spPr>
          <a:xfrm>
            <a:off x="6251840" y="4853811"/>
            <a:ext cx="1567655" cy="369332"/>
          </a:xfrm>
          <a:prstGeom prst="rect">
            <a:avLst/>
          </a:prstGeom>
        </p:spPr>
        <p:txBody>
          <a:bodyPr wrap="square">
            <a:spAutoFit/>
          </a:bodyPr>
          <a:lstStyle/>
          <a:p>
            <a:r>
              <a:rPr lang="en-US" dirty="0">
                <a:hlinkClick r:id="rId11"/>
              </a:rPr>
              <a:t>https://ods.ai/</a:t>
            </a:r>
            <a:endParaRPr lang="ru-RU" dirty="0"/>
          </a:p>
        </p:txBody>
      </p:sp>
    </p:spTree>
    <p:extLst>
      <p:ext uri="{BB962C8B-B14F-4D97-AF65-F5344CB8AC3E}">
        <p14:creationId xmlns:p14="http://schemas.microsoft.com/office/powerpoint/2010/main" val="1532666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22FDC7-2C43-42F2-8BC3-8081D7A2D8CE}"/>
              </a:ext>
            </a:extLst>
          </p:cNvPr>
          <p:cNvSpPr>
            <a:spLocks noGrp="1"/>
          </p:cNvSpPr>
          <p:nvPr>
            <p:ph type="title"/>
          </p:nvPr>
        </p:nvSpPr>
        <p:spPr/>
        <p:txBody>
          <a:bodyPr/>
          <a:lstStyle/>
          <a:p>
            <a:r>
              <a:rPr lang="ru-RU" dirty="0"/>
              <a:t>Об авторе</a:t>
            </a:r>
          </a:p>
        </p:txBody>
      </p:sp>
      <p:sp>
        <p:nvSpPr>
          <p:cNvPr id="3" name="Объект 2">
            <a:extLst>
              <a:ext uri="{FF2B5EF4-FFF2-40B4-BE49-F238E27FC236}">
                <a16:creationId xmlns:a16="http://schemas.microsoft.com/office/drawing/2014/main" id="{AE3F816F-10D5-4571-AAD6-F9999D810335}"/>
              </a:ext>
            </a:extLst>
          </p:cNvPr>
          <p:cNvSpPr>
            <a:spLocks noGrp="1"/>
          </p:cNvSpPr>
          <p:nvPr>
            <p:ph idx="1"/>
          </p:nvPr>
        </p:nvSpPr>
        <p:spPr>
          <a:xfrm>
            <a:off x="760654" y="1621439"/>
            <a:ext cx="2402150" cy="4351338"/>
          </a:xfrm>
        </p:spPr>
        <p:txBody>
          <a:bodyPr/>
          <a:lstStyle/>
          <a:p>
            <a:r>
              <a:rPr lang="en-US" dirty="0"/>
              <a:t>2014-2018 </a:t>
            </a:r>
            <a:r>
              <a:rPr lang="ru-RU" dirty="0"/>
              <a:t>–</a:t>
            </a:r>
            <a:r>
              <a:rPr lang="en-US" dirty="0"/>
              <a:t> </a:t>
            </a:r>
            <a:r>
              <a:rPr lang="ru-RU" dirty="0"/>
              <a:t>бакалавриат </a:t>
            </a:r>
            <a:r>
              <a:rPr lang="ru-RU" dirty="0" err="1"/>
              <a:t>матфака</a:t>
            </a:r>
            <a:r>
              <a:rPr lang="ru-RU" dirty="0"/>
              <a:t> ВШЭ</a:t>
            </a:r>
          </a:p>
        </p:txBody>
      </p:sp>
      <p:pic>
        <p:nvPicPr>
          <p:cNvPr id="5" name="Рисунок 4">
            <a:extLst>
              <a:ext uri="{FF2B5EF4-FFF2-40B4-BE49-F238E27FC236}">
                <a16:creationId xmlns:a16="http://schemas.microsoft.com/office/drawing/2014/main" id="{649C9FA2-AA99-4C89-B6A0-316A584F8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811" y="989106"/>
            <a:ext cx="8203573" cy="4983671"/>
          </a:xfrm>
          <a:prstGeom prst="rect">
            <a:avLst/>
          </a:prstGeom>
        </p:spPr>
      </p:pic>
    </p:spTree>
    <p:extLst>
      <p:ext uri="{BB962C8B-B14F-4D97-AF65-F5344CB8AC3E}">
        <p14:creationId xmlns:p14="http://schemas.microsoft.com/office/powerpoint/2010/main" val="1387144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22FDC7-2C43-42F2-8BC3-8081D7A2D8CE}"/>
              </a:ext>
            </a:extLst>
          </p:cNvPr>
          <p:cNvSpPr>
            <a:spLocks noGrp="1"/>
          </p:cNvSpPr>
          <p:nvPr>
            <p:ph type="title"/>
          </p:nvPr>
        </p:nvSpPr>
        <p:spPr/>
        <p:txBody>
          <a:bodyPr/>
          <a:lstStyle/>
          <a:p>
            <a:r>
              <a:rPr lang="ru-RU" dirty="0"/>
              <a:t>Об авторе</a:t>
            </a:r>
          </a:p>
        </p:txBody>
      </p:sp>
      <p:sp>
        <p:nvSpPr>
          <p:cNvPr id="3" name="Объект 2">
            <a:extLst>
              <a:ext uri="{FF2B5EF4-FFF2-40B4-BE49-F238E27FC236}">
                <a16:creationId xmlns:a16="http://schemas.microsoft.com/office/drawing/2014/main" id="{AE3F816F-10D5-4571-AAD6-F9999D810335}"/>
              </a:ext>
            </a:extLst>
          </p:cNvPr>
          <p:cNvSpPr>
            <a:spLocks noGrp="1"/>
          </p:cNvSpPr>
          <p:nvPr>
            <p:ph idx="1"/>
          </p:nvPr>
        </p:nvSpPr>
        <p:spPr>
          <a:xfrm>
            <a:off x="767178" y="1603683"/>
            <a:ext cx="2464294" cy="4351338"/>
          </a:xfrm>
        </p:spPr>
        <p:txBody>
          <a:bodyPr/>
          <a:lstStyle/>
          <a:p>
            <a:r>
              <a:rPr lang="en-US" dirty="0"/>
              <a:t>2018</a:t>
            </a:r>
            <a:r>
              <a:rPr lang="ru-RU" dirty="0"/>
              <a:t>-2020 – магистратура </a:t>
            </a:r>
            <a:r>
              <a:rPr lang="ru-RU" dirty="0" err="1"/>
              <a:t>Сколтеха</a:t>
            </a:r>
            <a:r>
              <a:rPr lang="ru-RU" dirty="0"/>
              <a:t>, направление </a:t>
            </a:r>
            <a:r>
              <a:rPr lang="en-US" dirty="0"/>
              <a:t>Data Science</a:t>
            </a:r>
            <a:endParaRPr lang="ru-RU" dirty="0"/>
          </a:p>
        </p:txBody>
      </p:sp>
      <p:sp>
        <p:nvSpPr>
          <p:cNvPr id="4" name="Прямоугольник 3">
            <a:extLst>
              <a:ext uri="{FF2B5EF4-FFF2-40B4-BE49-F238E27FC236}">
                <a16:creationId xmlns:a16="http://schemas.microsoft.com/office/drawing/2014/main" id="{6E4FC58C-19B7-4B3B-9A5A-A716794DAEDC}"/>
              </a:ext>
            </a:extLst>
          </p:cNvPr>
          <p:cNvSpPr/>
          <p:nvPr/>
        </p:nvSpPr>
        <p:spPr>
          <a:xfrm>
            <a:off x="1907959" y="6406218"/>
            <a:ext cx="8768179" cy="369332"/>
          </a:xfrm>
          <a:prstGeom prst="rect">
            <a:avLst/>
          </a:prstGeom>
        </p:spPr>
        <p:txBody>
          <a:bodyPr wrap="square">
            <a:spAutoFit/>
          </a:bodyPr>
          <a:lstStyle/>
          <a:p>
            <a:r>
              <a:rPr lang="en-US" dirty="0">
                <a:hlinkClick r:id="rId2"/>
              </a:rPr>
              <a:t>https://www.the-village.ru/village/city/architecture/348037-hertsog-i-de-meron-v-skolkovo</a:t>
            </a:r>
            <a:endParaRPr lang="ru-RU" dirty="0"/>
          </a:p>
        </p:txBody>
      </p:sp>
      <p:pic>
        <p:nvPicPr>
          <p:cNvPr id="7" name="Рисунок 6">
            <a:extLst>
              <a:ext uri="{FF2B5EF4-FFF2-40B4-BE49-F238E27FC236}">
                <a16:creationId xmlns:a16="http://schemas.microsoft.com/office/drawing/2014/main" id="{576DAC5B-06CD-4027-8888-E52D92288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320" y="846994"/>
            <a:ext cx="7574502" cy="5049668"/>
          </a:xfrm>
          <a:prstGeom prst="rect">
            <a:avLst/>
          </a:prstGeom>
        </p:spPr>
      </p:pic>
    </p:spTree>
    <p:extLst>
      <p:ext uri="{BB962C8B-B14F-4D97-AF65-F5344CB8AC3E}">
        <p14:creationId xmlns:p14="http://schemas.microsoft.com/office/powerpoint/2010/main" val="303293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22FDC7-2C43-42F2-8BC3-8081D7A2D8CE}"/>
              </a:ext>
            </a:extLst>
          </p:cNvPr>
          <p:cNvSpPr>
            <a:spLocks noGrp="1"/>
          </p:cNvSpPr>
          <p:nvPr>
            <p:ph type="title"/>
          </p:nvPr>
        </p:nvSpPr>
        <p:spPr/>
        <p:txBody>
          <a:bodyPr/>
          <a:lstStyle/>
          <a:p>
            <a:r>
              <a:rPr lang="ru-RU" dirty="0"/>
              <a:t>Об авторе</a:t>
            </a:r>
          </a:p>
        </p:txBody>
      </p:sp>
      <p:sp>
        <p:nvSpPr>
          <p:cNvPr id="3" name="Объект 2">
            <a:extLst>
              <a:ext uri="{FF2B5EF4-FFF2-40B4-BE49-F238E27FC236}">
                <a16:creationId xmlns:a16="http://schemas.microsoft.com/office/drawing/2014/main" id="{AE3F816F-10D5-4571-AAD6-F9999D810335}"/>
              </a:ext>
            </a:extLst>
          </p:cNvPr>
          <p:cNvSpPr>
            <a:spLocks noGrp="1"/>
          </p:cNvSpPr>
          <p:nvPr>
            <p:ph idx="1"/>
          </p:nvPr>
        </p:nvSpPr>
        <p:spPr>
          <a:xfrm>
            <a:off x="767178" y="1603683"/>
            <a:ext cx="2091432" cy="4351338"/>
          </a:xfrm>
        </p:spPr>
        <p:txBody>
          <a:bodyPr/>
          <a:lstStyle/>
          <a:p>
            <a:r>
              <a:rPr lang="en-US" dirty="0"/>
              <a:t>201</a:t>
            </a:r>
            <a:r>
              <a:rPr lang="ru-RU" dirty="0"/>
              <a:t>9-? – </a:t>
            </a:r>
            <a:r>
              <a:rPr lang="en-US" dirty="0"/>
              <a:t>Machine Learning Researcher at Huawei</a:t>
            </a:r>
            <a:endParaRPr lang="ru-RU" dirty="0"/>
          </a:p>
        </p:txBody>
      </p:sp>
      <p:pic>
        <p:nvPicPr>
          <p:cNvPr id="6" name="Рисунок 5">
            <a:extLst>
              <a:ext uri="{FF2B5EF4-FFF2-40B4-BE49-F238E27FC236}">
                <a16:creationId xmlns:a16="http://schemas.microsoft.com/office/drawing/2014/main" id="{28CBB7C7-7EF8-47A8-B024-FCE5A481D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133" y="875263"/>
            <a:ext cx="7918142" cy="5281401"/>
          </a:xfrm>
          <a:prstGeom prst="rect">
            <a:avLst/>
          </a:prstGeom>
        </p:spPr>
      </p:pic>
    </p:spTree>
    <p:extLst>
      <p:ext uri="{BB962C8B-B14F-4D97-AF65-F5344CB8AC3E}">
        <p14:creationId xmlns:p14="http://schemas.microsoft.com/office/powerpoint/2010/main" val="2331878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22FDC7-2C43-42F2-8BC3-8081D7A2D8CE}"/>
              </a:ext>
            </a:extLst>
          </p:cNvPr>
          <p:cNvSpPr>
            <a:spLocks noGrp="1"/>
          </p:cNvSpPr>
          <p:nvPr>
            <p:ph type="title"/>
          </p:nvPr>
        </p:nvSpPr>
        <p:spPr/>
        <p:txBody>
          <a:bodyPr/>
          <a:lstStyle/>
          <a:p>
            <a:r>
              <a:rPr lang="ru-RU" dirty="0"/>
              <a:t>Об авторе</a:t>
            </a:r>
          </a:p>
        </p:txBody>
      </p:sp>
      <p:sp>
        <p:nvSpPr>
          <p:cNvPr id="3" name="Объект 2">
            <a:extLst>
              <a:ext uri="{FF2B5EF4-FFF2-40B4-BE49-F238E27FC236}">
                <a16:creationId xmlns:a16="http://schemas.microsoft.com/office/drawing/2014/main" id="{AE3F816F-10D5-4571-AAD6-F9999D810335}"/>
              </a:ext>
            </a:extLst>
          </p:cNvPr>
          <p:cNvSpPr>
            <a:spLocks noGrp="1"/>
          </p:cNvSpPr>
          <p:nvPr>
            <p:ph idx="1"/>
          </p:nvPr>
        </p:nvSpPr>
        <p:spPr>
          <a:xfrm>
            <a:off x="767178" y="1603683"/>
            <a:ext cx="2553071" cy="4351338"/>
          </a:xfrm>
        </p:spPr>
        <p:txBody>
          <a:bodyPr/>
          <a:lstStyle/>
          <a:p>
            <a:r>
              <a:rPr lang="en-US" dirty="0"/>
              <a:t>Kaggle Competitions Expert</a:t>
            </a:r>
            <a:endParaRPr lang="ru-RU" dirty="0"/>
          </a:p>
        </p:txBody>
      </p:sp>
      <p:pic>
        <p:nvPicPr>
          <p:cNvPr id="5" name="Рисунок 4">
            <a:extLst>
              <a:ext uri="{FF2B5EF4-FFF2-40B4-BE49-F238E27FC236}">
                <a16:creationId xmlns:a16="http://schemas.microsoft.com/office/drawing/2014/main" id="{F7CF5ABF-7D3C-4F6C-88DC-8CB95608D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314" y="714451"/>
            <a:ext cx="7808383" cy="5429097"/>
          </a:xfrm>
          <a:prstGeom prst="rect">
            <a:avLst/>
          </a:prstGeom>
        </p:spPr>
      </p:pic>
      <p:sp>
        <p:nvSpPr>
          <p:cNvPr id="7" name="Прямоугольник 6">
            <a:extLst>
              <a:ext uri="{FF2B5EF4-FFF2-40B4-BE49-F238E27FC236}">
                <a16:creationId xmlns:a16="http://schemas.microsoft.com/office/drawing/2014/main" id="{FD830992-E078-4C86-BC0E-6DFCCFD1F2B3}"/>
              </a:ext>
            </a:extLst>
          </p:cNvPr>
          <p:cNvSpPr/>
          <p:nvPr/>
        </p:nvSpPr>
        <p:spPr>
          <a:xfrm>
            <a:off x="4058219" y="6244987"/>
            <a:ext cx="3755965" cy="369332"/>
          </a:xfrm>
          <a:prstGeom prst="rect">
            <a:avLst/>
          </a:prstGeom>
        </p:spPr>
        <p:txBody>
          <a:bodyPr wrap="none">
            <a:spAutoFit/>
          </a:bodyPr>
          <a:lstStyle/>
          <a:p>
            <a:r>
              <a:rPr lang="en-US" dirty="0">
                <a:hlinkClick r:id="rId3"/>
              </a:rPr>
              <a:t>https://www.kaggle.com/blackitten13</a:t>
            </a:r>
            <a:endParaRPr lang="ru-RU" dirty="0"/>
          </a:p>
        </p:txBody>
      </p:sp>
    </p:spTree>
    <p:extLst>
      <p:ext uri="{BB962C8B-B14F-4D97-AF65-F5344CB8AC3E}">
        <p14:creationId xmlns:p14="http://schemas.microsoft.com/office/powerpoint/2010/main" val="368146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F5701253-4EE7-487D-BA17-0504F946A6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4605" y="1346785"/>
            <a:ext cx="7729961" cy="4164429"/>
          </a:xfrm>
        </p:spPr>
      </p:pic>
    </p:spTree>
    <p:extLst>
      <p:ext uri="{BB962C8B-B14F-4D97-AF65-F5344CB8AC3E}">
        <p14:creationId xmlns:p14="http://schemas.microsoft.com/office/powerpoint/2010/main" val="608161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C41F4A8B-CCCB-4F67-8CF9-F2877AFEE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500" y="4233905"/>
            <a:ext cx="2857500" cy="2105025"/>
          </a:xfrm>
          <a:prstGeom prst="rect">
            <a:avLst/>
          </a:prstGeom>
        </p:spPr>
      </p:pic>
      <p:pic>
        <p:nvPicPr>
          <p:cNvPr id="8" name="Рисунок 7">
            <a:extLst>
              <a:ext uri="{FF2B5EF4-FFF2-40B4-BE49-F238E27FC236}">
                <a16:creationId xmlns:a16="http://schemas.microsoft.com/office/drawing/2014/main" id="{3DD5FF51-0C14-43D7-BA45-E90BB5CD6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081548"/>
            <a:ext cx="4514764" cy="2257382"/>
          </a:xfrm>
          <a:prstGeom prst="rect">
            <a:avLst/>
          </a:prstGeom>
        </p:spPr>
      </p:pic>
      <p:pic>
        <p:nvPicPr>
          <p:cNvPr id="10" name="Рисунок 9">
            <a:extLst>
              <a:ext uri="{FF2B5EF4-FFF2-40B4-BE49-F238E27FC236}">
                <a16:creationId xmlns:a16="http://schemas.microsoft.com/office/drawing/2014/main" id="{DF612382-A47B-4E7E-B6BB-8C6671AE1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415" y="268446"/>
            <a:ext cx="4591575" cy="3443681"/>
          </a:xfrm>
          <a:prstGeom prst="rect">
            <a:avLst/>
          </a:prstGeom>
        </p:spPr>
      </p:pic>
      <p:pic>
        <p:nvPicPr>
          <p:cNvPr id="12" name="Рисунок 11">
            <a:extLst>
              <a:ext uri="{FF2B5EF4-FFF2-40B4-BE49-F238E27FC236}">
                <a16:creationId xmlns:a16="http://schemas.microsoft.com/office/drawing/2014/main" id="{A609226D-95E2-4464-90F7-62EBAED7F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3048" y="4522583"/>
            <a:ext cx="3038475" cy="1695450"/>
          </a:xfrm>
          <a:prstGeom prst="rect">
            <a:avLst/>
          </a:prstGeom>
        </p:spPr>
      </p:pic>
      <p:pic>
        <p:nvPicPr>
          <p:cNvPr id="14" name="Рисунок 13">
            <a:extLst>
              <a:ext uri="{FF2B5EF4-FFF2-40B4-BE49-F238E27FC236}">
                <a16:creationId xmlns:a16="http://schemas.microsoft.com/office/drawing/2014/main" id="{79299E26-E603-495F-876B-880B6185C9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49210"/>
            <a:ext cx="3854741" cy="3854741"/>
          </a:xfrm>
          <a:prstGeom prst="rect">
            <a:avLst/>
          </a:prstGeom>
        </p:spPr>
      </p:pic>
      <p:sp>
        <p:nvSpPr>
          <p:cNvPr id="2" name="Прямоугольник 1">
            <a:extLst>
              <a:ext uri="{FF2B5EF4-FFF2-40B4-BE49-F238E27FC236}">
                <a16:creationId xmlns:a16="http://schemas.microsoft.com/office/drawing/2014/main" id="{10990C28-46F5-41F0-81E4-E1D664FEB958}"/>
              </a:ext>
            </a:extLst>
          </p:cNvPr>
          <p:cNvSpPr/>
          <p:nvPr/>
        </p:nvSpPr>
        <p:spPr>
          <a:xfrm>
            <a:off x="1040234" y="3740611"/>
            <a:ext cx="5752051" cy="230832"/>
          </a:xfrm>
          <a:prstGeom prst="rect">
            <a:avLst/>
          </a:prstGeom>
        </p:spPr>
        <p:txBody>
          <a:bodyPr wrap="square">
            <a:spAutoFit/>
          </a:bodyPr>
          <a:lstStyle/>
          <a:p>
            <a:r>
              <a:rPr lang="en-US" sz="900" dirty="0">
                <a:hlinkClick r:id="rId7"/>
              </a:rPr>
              <a:t>https://www.kaggle.com/c/house-prices-advanced-regression-techniques/overview</a:t>
            </a:r>
            <a:endParaRPr lang="ru-RU" sz="900" dirty="0"/>
          </a:p>
        </p:txBody>
      </p:sp>
      <p:sp>
        <p:nvSpPr>
          <p:cNvPr id="3" name="Прямоугольник 2">
            <a:extLst>
              <a:ext uri="{FF2B5EF4-FFF2-40B4-BE49-F238E27FC236}">
                <a16:creationId xmlns:a16="http://schemas.microsoft.com/office/drawing/2014/main" id="{3C730DAC-460B-4243-9D75-37DE47F55C35}"/>
              </a:ext>
            </a:extLst>
          </p:cNvPr>
          <p:cNvSpPr/>
          <p:nvPr/>
        </p:nvSpPr>
        <p:spPr>
          <a:xfrm>
            <a:off x="9488415" y="6353611"/>
            <a:ext cx="1787669" cy="230832"/>
          </a:xfrm>
          <a:prstGeom prst="rect">
            <a:avLst/>
          </a:prstGeom>
        </p:spPr>
        <p:txBody>
          <a:bodyPr wrap="none">
            <a:spAutoFit/>
          </a:bodyPr>
          <a:lstStyle/>
          <a:p>
            <a:r>
              <a:rPr lang="en-US" sz="900">
                <a:hlinkClick r:id="rId8"/>
              </a:rPr>
              <a:t>https://www.kaggle.com/c/titanic</a:t>
            </a:r>
            <a:endParaRPr lang="ru-RU" sz="900" dirty="0"/>
          </a:p>
        </p:txBody>
      </p:sp>
      <p:sp>
        <p:nvSpPr>
          <p:cNvPr id="7" name="Прямоугольник 6">
            <a:extLst>
              <a:ext uri="{FF2B5EF4-FFF2-40B4-BE49-F238E27FC236}">
                <a16:creationId xmlns:a16="http://schemas.microsoft.com/office/drawing/2014/main" id="{334D7F70-2667-4E92-A939-768BCE992069}"/>
              </a:ext>
            </a:extLst>
          </p:cNvPr>
          <p:cNvSpPr/>
          <p:nvPr/>
        </p:nvSpPr>
        <p:spPr>
          <a:xfrm>
            <a:off x="5678037" y="6353611"/>
            <a:ext cx="2228495" cy="230832"/>
          </a:xfrm>
          <a:prstGeom prst="rect">
            <a:avLst/>
          </a:prstGeom>
        </p:spPr>
        <p:txBody>
          <a:bodyPr wrap="none">
            <a:spAutoFit/>
          </a:bodyPr>
          <a:lstStyle/>
          <a:p>
            <a:r>
              <a:rPr lang="en-US" sz="900" dirty="0">
                <a:hlinkClick r:id="rId9"/>
              </a:rPr>
              <a:t>https://www.kaggle.com/c/digit-recognizer</a:t>
            </a:r>
            <a:endParaRPr lang="ru-RU" sz="900" dirty="0"/>
          </a:p>
        </p:txBody>
      </p:sp>
      <p:sp>
        <p:nvSpPr>
          <p:cNvPr id="9" name="Прямоугольник 8">
            <a:extLst>
              <a:ext uri="{FF2B5EF4-FFF2-40B4-BE49-F238E27FC236}">
                <a16:creationId xmlns:a16="http://schemas.microsoft.com/office/drawing/2014/main" id="{1BE8D55F-9D6A-41C5-9208-BA30B7799152}"/>
              </a:ext>
            </a:extLst>
          </p:cNvPr>
          <p:cNvSpPr/>
          <p:nvPr/>
        </p:nvSpPr>
        <p:spPr>
          <a:xfrm>
            <a:off x="5984147" y="3999927"/>
            <a:ext cx="6096000" cy="230832"/>
          </a:xfrm>
          <a:prstGeom prst="rect">
            <a:avLst/>
          </a:prstGeom>
        </p:spPr>
        <p:txBody>
          <a:bodyPr>
            <a:spAutoFit/>
          </a:bodyPr>
          <a:lstStyle/>
          <a:p>
            <a:r>
              <a:rPr lang="en-US" sz="900" dirty="0">
                <a:hlinkClick r:id="rId10"/>
              </a:rPr>
              <a:t>https://scikit-learn.org/stable/modules/generated/sklearn.datasets.load_wine.html</a:t>
            </a:r>
            <a:endParaRPr lang="ru-RU" sz="900" dirty="0"/>
          </a:p>
        </p:txBody>
      </p:sp>
      <p:sp>
        <p:nvSpPr>
          <p:cNvPr id="11" name="Прямоугольник 10">
            <a:extLst>
              <a:ext uri="{FF2B5EF4-FFF2-40B4-BE49-F238E27FC236}">
                <a16:creationId xmlns:a16="http://schemas.microsoft.com/office/drawing/2014/main" id="{C31310AB-BF0A-42BC-85CE-48F667C43923}"/>
              </a:ext>
            </a:extLst>
          </p:cNvPr>
          <p:cNvSpPr/>
          <p:nvPr/>
        </p:nvSpPr>
        <p:spPr>
          <a:xfrm>
            <a:off x="1604284" y="6441558"/>
            <a:ext cx="2068195" cy="230832"/>
          </a:xfrm>
          <a:prstGeom prst="rect">
            <a:avLst/>
          </a:prstGeom>
        </p:spPr>
        <p:txBody>
          <a:bodyPr wrap="none">
            <a:spAutoFit/>
          </a:bodyPr>
          <a:lstStyle/>
          <a:p>
            <a:r>
              <a:rPr lang="en-US" sz="900" dirty="0">
                <a:hlinkClick r:id="rId11"/>
              </a:rPr>
              <a:t>https://www.kaggle.com/c/dogs-vs-cats</a:t>
            </a:r>
            <a:endParaRPr lang="ru-RU" sz="900" dirty="0"/>
          </a:p>
        </p:txBody>
      </p:sp>
    </p:spTree>
    <p:extLst>
      <p:ext uri="{BB962C8B-B14F-4D97-AF65-F5344CB8AC3E}">
        <p14:creationId xmlns:p14="http://schemas.microsoft.com/office/powerpoint/2010/main" val="184786856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876</Words>
  <Application>Microsoft Office PowerPoint</Application>
  <PresentationFormat>Широкоэкранный</PresentationFormat>
  <Paragraphs>77</Paragraphs>
  <Slides>30</Slides>
  <Notes>0</Notes>
  <HiddenSlides>0</HiddenSlides>
  <MMClips>3</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30</vt:i4>
      </vt:variant>
    </vt:vector>
  </HeadingPairs>
  <TitlesOfParts>
    <vt:vector size="35" baseType="lpstr">
      <vt:lpstr>Arial</vt:lpstr>
      <vt:lpstr>AtlasGroteskRegular</vt:lpstr>
      <vt:lpstr>Calibri</vt:lpstr>
      <vt:lpstr>Calibri Light</vt:lpstr>
      <vt:lpstr>Тема Office</vt:lpstr>
      <vt:lpstr>Введение в анализ данных</vt:lpstr>
      <vt:lpstr>Организационные моменты</vt:lpstr>
      <vt:lpstr>Организационные моменты</vt:lpstr>
      <vt:lpstr>Об авторе</vt:lpstr>
      <vt:lpstr>Об авторе</vt:lpstr>
      <vt:lpstr>Об авторе</vt:lpstr>
      <vt:lpstr>Об авторе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анализ данных</dc:title>
  <dc:creator>Евгений Ковалев</dc:creator>
  <cp:lastModifiedBy>Евгений Ковалев</cp:lastModifiedBy>
  <cp:revision>146</cp:revision>
  <dcterms:created xsi:type="dcterms:W3CDTF">2020-01-13T14:45:15Z</dcterms:created>
  <dcterms:modified xsi:type="dcterms:W3CDTF">2020-01-14T22:46:53Z</dcterms:modified>
</cp:coreProperties>
</file>